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70" r:id="rId4"/>
    <p:sldId id="260" r:id="rId5"/>
    <p:sldId id="262" r:id="rId6"/>
    <p:sldId id="272" r:id="rId7"/>
    <p:sldId id="283" r:id="rId8"/>
    <p:sldId id="261" r:id="rId9"/>
    <p:sldId id="263" r:id="rId10"/>
    <p:sldId id="273" r:id="rId11"/>
    <p:sldId id="280" r:id="rId12"/>
    <p:sldId id="259" r:id="rId13"/>
    <p:sldId id="279" r:id="rId14"/>
    <p:sldId id="264" r:id="rId15"/>
    <p:sldId id="275" r:id="rId16"/>
    <p:sldId id="284" r:id="rId17"/>
    <p:sldId id="290" r:id="rId18"/>
    <p:sldId id="287" r:id="rId19"/>
    <p:sldId id="288" r:id="rId20"/>
    <p:sldId id="282" r:id="rId21"/>
    <p:sldId id="289" r:id="rId22"/>
    <p:sldId id="265" r:id="rId23"/>
    <p:sldId id="274" r:id="rId24"/>
    <p:sldId id="266" r:id="rId25"/>
    <p:sldId id="278" r:id="rId26"/>
    <p:sldId id="267" r:id="rId27"/>
    <p:sldId id="276" r:id="rId28"/>
    <p:sldId id="286" r:id="rId29"/>
    <p:sldId id="285" r:id="rId30"/>
    <p:sldId id="268" r:id="rId31"/>
    <p:sldId id="281" r:id="rId32"/>
    <p:sldId id="269" r:id="rId33"/>
    <p:sldId id="277" r:id="rId34"/>
    <p:sldId id="27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05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7C5D6-F472-4C47-8F44-612AD0C2A919}" type="datetimeFigureOut">
              <a:rPr lang="en-GB" smtClean="0"/>
              <a:t>01/04/2020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704DF0-3426-4EEE-8DD1-C8C40F52A363}" type="slidenum">
              <a:rPr lang="en-GB" smtClean="0"/>
              <a:t>‹#›</a:t>
            </a:fld>
            <a:endParaRPr lang="en-GB"/>
          </a:p>
        </p:txBody>
      </p:sp>
    </p:spTree>
    <p:extLst>
      <p:ext uri="{BB962C8B-B14F-4D97-AF65-F5344CB8AC3E}">
        <p14:creationId xmlns:p14="http://schemas.microsoft.com/office/powerpoint/2010/main" val="52226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08FA24-9B89-48EB-AC25-D393AD6A52F8}"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1F350176-03E2-465C-A5D2-83E910377841}"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4A9C9-D12B-49B7-9768-8BE76EC00DB5}"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1F350176-03E2-465C-A5D2-83E910377841}"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41D29-DC84-4222-8D7C-1ECBFD42AAEE}"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1F350176-03E2-465C-A5D2-83E910377841}"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CFA93-046D-45D3-87E8-5D000AC91A5B}"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1F350176-03E2-465C-A5D2-83E910377841}"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430A9-B32D-4975-8848-1745AA66B9F6}"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1F350176-03E2-465C-A5D2-83E910377841}"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A5BA24-2A98-4BB7-B1E2-BF18A3944A53}"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1F350176-03E2-465C-A5D2-83E910377841}"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CC35D-7715-4323-9930-29581CDDC3BC}" type="datetime1">
              <a:rPr lang="en-US" smtClean="0"/>
              <a:t>4/1/2020</a:t>
            </a:fld>
            <a:endParaRPr lang="en-US"/>
          </a:p>
        </p:txBody>
      </p:sp>
      <p:sp>
        <p:nvSpPr>
          <p:cNvPr id="8" name="Footer Placeholder 7"/>
          <p:cNvSpPr>
            <a:spLocks noGrp="1"/>
          </p:cNvSpPr>
          <p:nvPr>
            <p:ph type="ftr" sz="quarter" idx="11"/>
          </p:nvPr>
        </p:nvSpPr>
        <p:spPr/>
        <p:txBody>
          <a:bodyPr/>
          <a:lstStyle/>
          <a:p>
            <a:r>
              <a:rPr lang="en-US" smtClean="0"/>
              <a:t>Dr Amina Muazzam</a:t>
            </a:r>
            <a:endParaRPr lang="en-US"/>
          </a:p>
        </p:txBody>
      </p:sp>
      <p:sp>
        <p:nvSpPr>
          <p:cNvPr id="9" name="Slide Number Placeholder 8"/>
          <p:cNvSpPr>
            <a:spLocks noGrp="1"/>
          </p:cNvSpPr>
          <p:nvPr>
            <p:ph type="sldNum" sz="quarter" idx="12"/>
          </p:nvPr>
        </p:nvSpPr>
        <p:spPr/>
        <p:txBody>
          <a:bodyPr/>
          <a:lstStyle/>
          <a:p>
            <a:fld id="{1F350176-03E2-465C-A5D2-83E910377841}"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A0DE07-5886-4FE9-9CBC-7517DDFA555E}"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95F0F-9391-4A09-B1F2-021F685BD726}"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1F350176-03E2-465C-A5D2-83E910377841}"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5AABD-D405-4343-BC7E-096919A53EEF}"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1F350176-03E2-465C-A5D2-83E910377841}"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C3B67-1216-42FA-8133-72F6D3348AE6}"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1F350176-03E2-465C-A5D2-83E910377841}"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1000" t="-4000" r="-16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B1AC0-4D25-4584-A291-A75A9C58A9E2}" type="datetime1">
              <a:rPr lang="en-US" smtClean="0"/>
              <a:t>4/1/2020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Amina Muazzam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50176-03E2-465C-A5D2-83E9103778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6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5562600"/>
            <a:ext cx="6248400" cy="1066799"/>
          </a:xfrm>
        </p:spPr>
        <p:txBody>
          <a:bodyPr>
            <a:normAutofit/>
          </a:bodyPr>
          <a:lstStyle/>
          <a:p>
            <a:r>
              <a:rPr lang="en-US" sz="28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Dr</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Amina</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Muazzam</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2895600"/>
            <a:ext cx="64770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600" y="2819400"/>
            <a:ext cx="5334000" cy="1446550"/>
          </a:xfrm>
          <a:prstGeom prst="rect">
            <a:avLst/>
          </a:prstGeom>
          <a:noFill/>
        </p:spPr>
        <p:txBody>
          <a:bodyPr wrap="square" rtlCol="0">
            <a:spAutoFit/>
          </a:bodyPr>
          <a:lstStyle/>
          <a:p>
            <a:pPr algn="ctr"/>
            <a:r>
              <a:rPr lang="en-US" sz="3200" b="1" dirty="0" smtClean="0">
                <a:solidFill>
                  <a:schemeClr val="bg1"/>
                </a:solidFill>
                <a:latin typeface="Times New Roman" pitchFamily="18" charset="0"/>
                <a:cs typeface="Times New Roman" pitchFamily="18" charset="0"/>
              </a:rPr>
              <a:t>Individual Counseling With </a:t>
            </a:r>
          </a:p>
          <a:p>
            <a:pPr algn="ctr"/>
            <a:r>
              <a:rPr lang="en-US" sz="3200" b="1" dirty="0" smtClean="0">
                <a:solidFill>
                  <a:schemeClr val="bg1"/>
                </a:solidFill>
                <a:latin typeface="Times New Roman" pitchFamily="18" charset="0"/>
                <a:cs typeface="Times New Roman" pitchFamily="18" charset="0"/>
              </a:rPr>
              <a:t>The Terminally Ill</a:t>
            </a:r>
            <a:endParaRPr lang="en-US" sz="3200" dirty="0" smtClean="0">
              <a:solidFill>
                <a:schemeClr val="bg1"/>
              </a:solidFill>
              <a:latin typeface="Times New Roman" pitchFamily="18" charset="0"/>
              <a:cs typeface="Times New Roman" pitchFamily="18" charset="0"/>
            </a:endParaRPr>
          </a:p>
          <a:p>
            <a:endParaRPr lang="en-US" sz="2400" dirty="0"/>
          </a:p>
        </p:txBody>
      </p:sp>
      <p:sp>
        <p:nvSpPr>
          <p:cNvPr id="3" name="Date Placeholder 2"/>
          <p:cNvSpPr>
            <a:spLocks noGrp="1"/>
          </p:cNvSpPr>
          <p:nvPr>
            <p:ph type="dt" sz="half" idx="10"/>
          </p:nvPr>
        </p:nvSpPr>
        <p:spPr/>
        <p:txBody>
          <a:bodyPr/>
          <a:lstStyle/>
          <a:p>
            <a:fld id="{31D9FEB2-C595-42D2-A089-557DF54B99D3}"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57F1F-8BB2-4A55-AA3C-0E58CFA73118}"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1F350176-03E2-465C-A5D2-83E910377841}" type="slidenum">
              <a:rPr lang="en-US" smtClean="0"/>
              <a:pPr/>
              <a:t>10</a:t>
            </a:fld>
            <a:endParaRPr 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43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30553-D3D4-485D-952B-0995F8389455}"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1F350176-03E2-465C-A5D2-83E910377841}" type="slidenum">
              <a:rPr lang="en-US" smtClean="0"/>
              <a:pPr/>
              <a:t>11</a:t>
            </a:fld>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3000" r="-33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524000"/>
            <a:ext cx="6400800" cy="2400657"/>
          </a:xfrm>
          <a:prstGeom prst="rect">
            <a:avLst/>
          </a:prstGeom>
          <a:noFill/>
        </p:spPr>
        <p:txBody>
          <a:bodyPr wrap="square" rtlCol="0">
            <a:spAutoFit/>
          </a:bodyPr>
          <a:lstStyle/>
          <a:p>
            <a:pPr algn="ctr" fontAlgn="base"/>
            <a:r>
              <a:rPr lang="en-US" sz="2400" b="1" dirty="0">
                <a:latin typeface="Times New Roman" pitchFamily="18" charset="0"/>
                <a:cs typeface="Times New Roman" pitchFamily="18" charset="0"/>
              </a:rPr>
              <a:t>Complementary and Alternative </a:t>
            </a:r>
            <a:r>
              <a:rPr lang="en-US" sz="2400" b="1" dirty="0" smtClean="0">
                <a:latin typeface="Times New Roman" pitchFamily="18" charset="0"/>
                <a:cs typeface="Times New Roman" pitchFamily="18" charset="0"/>
              </a:rPr>
              <a:t>Therapies</a:t>
            </a:r>
          </a:p>
          <a:p>
            <a:pPr algn="ctr" fontAlgn="base"/>
            <a:endParaRPr lang="en-US" dirty="0">
              <a:latin typeface="Times New Roman" pitchFamily="18" charset="0"/>
              <a:cs typeface="Times New Roman" pitchFamily="18" charset="0"/>
            </a:endParaRPr>
          </a:p>
          <a:p>
            <a:pPr algn="ctr" fontAlgn="base"/>
            <a:r>
              <a:rPr lang="en-US" dirty="0">
                <a:latin typeface="Times New Roman" pitchFamily="18" charset="0"/>
                <a:cs typeface="Times New Roman" pitchFamily="18" charset="0"/>
              </a:rPr>
              <a:t>Therapies such as acupuncture and aromatherapy are often sought to promote relaxation for example – and in an indirect way can help to alleviate the stress of close family. As a result of the client often feeling more positive after treatment, the </a:t>
            </a:r>
            <a:r>
              <a:rPr lang="en-US" dirty="0" smtClean="0">
                <a:latin typeface="Times New Roman" pitchFamily="18" charset="0"/>
                <a:cs typeface="Times New Roman" pitchFamily="18" charset="0"/>
              </a:rPr>
              <a:t>career </a:t>
            </a:r>
            <a:r>
              <a:rPr lang="en-US" dirty="0">
                <a:latin typeface="Times New Roman" pitchFamily="18" charset="0"/>
                <a:cs typeface="Times New Roman" pitchFamily="18" charset="0"/>
              </a:rPr>
              <a:t>or relative feels more optimistic and supported.</a:t>
            </a:r>
          </a:p>
          <a:p>
            <a:endParaRPr lang="en-US" dirty="0"/>
          </a:p>
        </p:txBody>
      </p:sp>
      <p:sp>
        <p:nvSpPr>
          <p:cNvPr id="3" name="Date Placeholder 2"/>
          <p:cNvSpPr>
            <a:spLocks noGrp="1"/>
          </p:cNvSpPr>
          <p:nvPr>
            <p:ph type="dt" sz="half" idx="10"/>
          </p:nvPr>
        </p:nvSpPr>
        <p:spPr/>
        <p:txBody>
          <a:bodyPr/>
          <a:lstStyle/>
          <a:p>
            <a:fld id="{87C6EB43-09D8-486D-89EF-CF07F6416C77}"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12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D7302-03E0-4BE5-8C69-F56381FCF6D2}"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1F350176-03E2-465C-A5D2-83E910377841}" type="slidenum">
              <a:rPr lang="en-US" smtClean="0"/>
              <a:pPr/>
              <a:t>13</a:t>
            </a:fld>
            <a:endParaRPr lang="en-US"/>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3000" r="-33000"/>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609600"/>
            <a:ext cx="7543800" cy="5724644"/>
          </a:xfrm>
          <a:prstGeom prst="rect">
            <a:avLst/>
          </a:prstGeom>
          <a:noFill/>
        </p:spPr>
        <p:txBody>
          <a:bodyPr wrap="square" rtlCol="0">
            <a:spAutoFit/>
          </a:bodyPr>
          <a:lstStyle/>
          <a:p>
            <a:pPr algn="ctr" fontAlgn="base"/>
            <a:r>
              <a:rPr lang="en-US" sz="2400" b="1" dirty="0">
                <a:latin typeface="Times New Roman" pitchFamily="18" charset="0"/>
                <a:cs typeface="Times New Roman" pitchFamily="18" charset="0"/>
              </a:rPr>
              <a:t>Bereavement </a:t>
            </a:r>
            <a:r>
              <a:rPr lang="en-US" sz="2400" b="1" dirty="0" smtClean="0">
                <a:latin typeface="Times New Roman" pitchFamily="18" charset="0"/>
                <a:cs typeface="Times New Roman" pitchFamily="18" charset="0"/>
              </a:rPr>
              <a:t>Counseling</a:t>
            </a:r>
          </a:p>
          <a:p>
            <a:pPr algn="ctr" fontAlgn="base"/>
            <a:endParaRPr lang="en-US" sz="2400" dirty="0">
              <a:latin typeface="Times New Roman" pitchFamily="18" charset="0"/>
              <a:cs typeface="Times New Roman" pitchFamily="18" charset="0"/>
            </a:endParaRPr>
          </a:p>
          <a:p>
            <a:pPr algn="ctr" fontAlgn="base"/>
            <a:r>
              <a:rPr lang="en-US" sz="2000" dirty="0">
                <a:latin typeface="Times New Roman" pitchFamily="18" charset="0"/>
                <a:cs typeface="Times New Roman" pitchFamily="18" charset="0"/>
              </a:rPr>
              <a:t>If you’re not ready to discuss your situation with the ones you love, or if you would prefer to speak with a neutral party so that you are able to vocalize your thoughts in an environment free from judgment, you may benefit from speaking with a counselor</a:t>
            </a:r>
            <a:r>
              <a:rPr lang="en-US" sz="2000" dirty="0" smtClean="0">
                <a:latin typeface="Times New Roman" pitchFamily="18" charset="0"/>
                <a:cs typeface="Times New Roman" pitchFamily="18" charset="0"/>
              </a:rPr>
              <a:t>.</a:t>
            </a:r>
          </a:p>
          <a:p>
            <a:pPr algn="ctr" fontAlgn="base"/>
            <a:endParaRPr lang="en-US" sz="2000" dirty="0" smtClean="0">
              <a:latin typeface="Times New Roman" pitchFamily="18" charset="0"/>
              <a:cs typeface="Times New Roman" pitchFamily="18" charset="0"/>
            </a:endParaRPr>
          </a:p>
          <a:p>
            <a:pPr fontAlgn="base"/>
            <a:r>
              <a:rPr lang="en-US" sz="2000" dirty="0">
                <a:latin typeface="Times New Roman" pitchFamily="18" charset="0"/>
                <a:cs typeface="Times New Roman" pitchFamily="18" charset="0"/>
              </a:rPr>
              <a:t>Bereavement </a:t>
            </a:r>
            <a:r>
              <a:rPr lang="en-US" sz="2000" dirty="0" smtClean="0">
                <a:latin typeface="Times New Roman" pitchFamily="18" charset="0"/>
                <a:cs typeface="Times New Roman" pitchFamily="18" charset="0"/>
              </a:rPr>
              <a:t>counseling </a:t>
            </a:r>
            <a:r>
              <a:rPr lang="en-US" sz="2000" dirty="0">
                <a:latin typeface="Times New Roman" pitchFamily="18" charset="0"/>
                <a:cs typeface="Times New Roman" pitchFamily="18" charset="0"/>
              </a:rPr>
              <a:t>can help </a:t>
            </a:r>
            <a:r>
              <a:rPr lang="en-US" sz="2000" dirty="0" smtClean="0">
                <a:latin typeface="Times New Roman" pitchFamily="18" charset="0"/>
                <a:cs typeface="Times New Roman" pitchFamily="18" charset="0"/>
              </a:rPr>
              <a:t>to</a:t>
            </a:r>
          </a:p>
          <a:p>
            <a:pPr fontAlgn="base"/>
            <a:endParaRPr lang="en-US" sz="2000" dirty="0">
              <a:latin typeface="Times New Roman" pitchFamily="18" charset="0"/>
              <a:cs typeface="Times New Roman" pitchFamily="18" charset="0"/>
            </a:endParaRPr>
          </a:p>
          <a:p>
            <a:pPr lvl="1" fontAlgn="base">
              <a:buFont typeface="Wingdings" pitchFamily="2" charset="2"/>
              <a:buChar char="Ø"/>
            </a:pPr>
            <a:r>
              <a:rPr lang="en-US" sz="2000" dirty="0">
                <a:latin typeface="Times New Roman" pitchFamily="18" charset="0"/>
                <a:cs typeface="Times New Roman" pitchFamily="18" charset="0"/>
              </a:rPr>
              <a:t>offer an understanding of the mourning process and grief </a:t>
            </a:r>
            <a:r>
              <a:rPr lang="en-US" sz="2000" dirty="0" smtClean="0">
                <a:latin typeface="Times New Roman" pitchFamily="18" charset="0"/>
                <a:cs typeface="Times New Roman" pitchFamily="18" charset="0"/>
              </a:rPr>
              <a:t>stages</a:t>
            </a:r>
          </a:p>
          <a:p>
            <a:pPr lvl="1" fontAlgn="base"/>
            <a:endParaRPr lang="en-US" sz="2000" dirty="0">
              <a:latin typeface="Times New Roman" pitchFamily="18" charset="0"/>
              <a:cs typeface="Times New Roman" pitchFamily="18" charset="0"/>
            </a:endParaRPr>
          </a:p>
          <a:p>
            <a:pPr lvl="1" fontAlgn="base">
              <a:buFont typeface="Wingdings" pitchFamily="2" charset="2"/>
              <a:buChar char="Ø"/>
            </a:pPr>
            <a:r>
              <a:rPr lang="en-US" sz="2000" dirty="0">
                <a:latin typeface="Times New Roman" pitchFamily="18" charset="0"/>
                <a:cs typeface="Times New Roman" pitchFamily="18" charset="0"/>
              </a:rPr>
              <a:t>settle any outstanding areas of </a:t>
            </a:r>
            <a:r>
              <a:rPr lang="en-US" sz="2000" dirty="0" smtClean="0">
                <a:latin typeface="Times New Roman" pitchFamily="18" charset="0"/>
                <a:cs typeface="Times New Roman" pitchFamily="18" charset="0"/>
              </a:rPr>
              <a:t>conflict</a:t>
            </a:r>
          </a:p>
          <a:p>
            <a:pPr lvl="1" fontAlgn="base">
              <a:buFont typeface="Wingdings" pitchFamily="2" charset="2"/>
              <a:buChar char="Ø"/>
            </a:pPr>
            <a:endParaRPr lang="en-US" sz="2000" dirty="0">
              <a:latin typeface="Times New Roman" pitchFamily="18" charset="0"/>
              <a:cs typeface="Times New Roman" pitchFamily="18" charset="0"/>
            </a:endParaRPr>
          </a:p>
          <a:p>
            <a:pPr lvl="1" fontAlgn="base">
              <a:buFont typeface="Wingdings" pitchFamily="2" charset="2"/>
              <a:buChar char="Ø"/>
            </a:pPr>
            <a:r>
              <a:rPr lang="en-US" sz="2000" dirty="0">
                <a:latin typeface="Times New Roman" pitchFamily="18" charset="0"/>
                <a:cs typeface="Times New Roman" pitchFamily="18" charset="0"/>
              </a:rPr>
              <a:t>help you to adjust to a new sense of </a:t>
            </a:r>
            <a:r>
              <a:rPr lang="en-US" sz="2000" dirty="0" smtClean="0">
                <a:latin typeface="Times New Roman" pitchFamily="18" charset="0"/>
                <a:cs typeface="Times New Roman" pitchFamily="18" charset="0"/>
              </a:rPr>
              <a:t>self</a:t>
            </a:r>
          </a:p>
          <a:p>
            <a:pPr lvl="1" fontAlgn="base">
              <a:buFont typeface="Wingdings" pitchFamily="2" charset="2"/>
              <a:buChar char="Ø"/>
            </a:pPr>
            <a:endParaRPr lang="en-US" sz="2000" dirty="0">
              <a:latin typeface="Times New Roman" pitchFamily="18" charset="0"/>
              <a:cs typeface="Times New Roman" pitchFamily="18" charset="0"/>
            </a:endParaRPr>
          </a:p>
          <a:p>
            <a:pPr lvl="1" fontAlgn="base">
              <a:buFont typeface="Wingdings" pitchFamily="2" charset="2"/>
              <a:buChar char="Ø"/>
            </a:pPr>
            <a:r>
              <a:rPr lang="en-US" sz="2000" dirty="0">
                <a:latin typeface="Times New Roman" pitchFamily="18" charset="0"/>
                <a:cs typeface="Times New Roman" pitchFamily="18" charset="0"/>
              </a:rPr>
              <a:t>address possible issues of depression</a:t>
            </a:r>
          </a:p>
          <a:p>
            <a:pPr algn="ctr" fontAlgn="base"/>
            <a:endParaRPr lang="en-US" sz="2000" dirty="0">
              <a:latin typeface="Times New Roman" pitchFamily="18" charset="0"/>
              <a:cs typeface="Times New Roman" pitchFamily="18" charset="0"/>
            </a:endParaRPr>
          </a:p>
          <a:p>
            <a:endParaRPr lang="en-US" dirty="0"/>
          </a:p>
        </p:txBody>
      </p:sp>
      <p:sp>
        <p:nvSpPr>
          <p:cNvPr id="3" name="Date Placeholder 2"/>
          <p:cNvSpPr>
            <a:spLocks noGrp="1"/>
          </p:cNvSpPr>
          <p:nvPr>
            <p:ph type="dt" sz="half" idx="10"/>
          </p:nvPr>
        </p:nvSpPr>
        <p:spPr/>
        <p:txBody>
          <a:bodyPr/>
          <a:lstStyle/>
          <a:p>
            <a:fld id="{3E89760C-36C9-431C-B299-B8FAEB379239}"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14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9000" b="-25000"/>
          </a:stretch>
        </a:blipFill>
        <a:effectLst/>
      </p:bgPr>
    </p:bg>
    <p:spTree>
      <p:nvGrpSpPr>
        <p:cNvPr id="1" name=""/>
        <p:cNvGrpSpPr/>
        <p:nvPr/>
      </p:nvGrpSpPr>
      <p:grpSpPr>
        <a:xfrm>
          <a:off x="0" y="0"/>
          <a:ext cx="0" cy="0"/>
          <a:chOff x="0" y="0"/>
          <a:chExt cx="0" cy="0"/>
        </a:xfrm>
      </p:grpSpPr>
      <p:sp>
        <p:nvSpPr>
          <p:cNvPr id="2" name="TextBox 1"/>
          <p:cNvSpPr txBox="1"/>
          <p:nvPr/>
        </p:nvSpPr>
        <p:spPr>
          <a:xfrm>
            <a:off x="1143000" y="1219200"/>
            <a:ext cx="7086600" cy="3077766"/>
          </a:xfrm>
          <a:prstGeom prst="rect">
            <a:avLst/>
          </a:prstGeom>
          <a:noFill/>
        </p:spPr>
        <p:txBody>
          <a:bodyPr wrap="square" rtlCol="0">
            <a:spAutoFit/>
          </a:bodyPr>
          <a:lstStyle/>
          <a:p>
            <a:pPr algn="ctr" fontAlgn="base"/>
            <a:r>
              <a:rPr lang="en-US" sz="2400" b="1" dirty="0" smtClean="0">
                <a:latin typeface="Times New Roman" pitchFamily="18" charset="0"/>
                <a:cs typeface="Times New Roman" pitchFamily="18" charset="0"/>
              </a:rPr>
              <a:t>Counseling and care</a:t>
            </a:r>
          </a:p>
          <a:p>
            <a:pPr algn="ctr" fontAlgn="base"/>
            <a:endParaRPr lang="en-US" sz="2000" dirty="0" smtClean="0">
              <a:latin typeface="Times New Roman" pitchFamily="18" charset="0"/>
              <a:cs typeface="Times New Roman" pitchFamily="18" charset="0"/>
            </a:endParaRPr>
          </a:p>
          <a:p>
            <a:pPr algn="ctr" fontAlgn="base"/>
            <a:r>
              <a:rPr lang="en-US" sz="2000" dirty="0" smtClean="0">
                <a:latin typeface="Times New Roman" pitchFamily="18" charset="0"/>
                <a:cs typeface="Times New Roman" pitchFamily="18" charset="0"/>
              </a:rPr>
              <a:t>The care, which might include medications, treatments to minimize pain, and spiritual and/or psychological treatment, aims to keep individuals comfortable and provide them with the best possible quality of life. Doctors, nurses, and other practitioners who specialize in dealing with terminal illness and its effects might offer palliative care in a hospital, hospice, or even home setting. </a:t>
            </a:r>
          </a:p>
          <a:p>
            <a:pPr>
              <a:lnSpc>
                <a:spcPct val="150000"/>
              </a:lnSpc>
            </a:pPr>
            <a:endParaRPr lang="en-US" sz="20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257A11B0-566F-4569-8CAA-AD68963C1CBA}"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15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F19E2-9B17-4054-9E72-88E3F20A695C}"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1F350176-03E2-465C-A5D2-83E910377841}" type="slidenum">
              <a:rPr lang="en-US" smtClean="0"/>
              <a:pPr/>
              <a:t>16</a:t>
            </a:fld>
            <a:endParaRPr 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9000" b="-25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228600"/>
            <a:ext cx="8305800" cy="6509474"/>
          </a:xfrm>
          <a:prstGeom prst="rect">
            <a:avLst/>
          </a:prstGeom>
          <a:noFill/>
        </p:spPr>
        <p:txBody>
          <a:bodyPr wrap="square" rtlCol="0">
            <a:spAutoFit/>
          </a:bodyPr>
          <a:lstStyle/>
          <a:p>
            <a:pPr fontAlgn="base">
              <a:lnSpc>
                <a:spcPct val="150000"/>
              </a:lnSpc>
            </a:pPr>
            <a:r>
              <a:rPr lang="en-US" sz="2000" dirty="0" smtClean="0">
                <a:latin typeface="Times New Roman" pitchFamily="18" charset="0"/>
                <a:cs typeface="Times New Roman" pitchFamily="18" charset="0"/>
              </a:rPr>
              <a:t>End-of-life counseling may use a variety of therapeutic approaches, but it frequently involves the work of Elizabeth </a:t>
            </a:r>
            <a:r>
              <a:rPr lang="en-US" sz="2000" dirty="0" err="1" smtClean="0">
                <a:latin typeface="Times New Roman" pitchFamily="18" charset="0"/>
                <a:cs typeface="Times New Roman" pitchFamily="18" charset="0"/>
              </a:rPr>
              <a:t>Kubler</a:t>
            </a:r>
            <a:r>
              <a:rPr lang="en-US" sz="2000" dirty="0" smtClean="0">
                <a:latin typeface="Times New Roman" pitchFamily="18" charset="0"/>
                <a:cs typeface="Times New Roman" pitchFamily="18" charset="0"/>
              </a:rPr>
              <a:t>-Ross, who identified the stages of grief a person is likely to progress through at the end of life.</a:t>
            </a:r>
          </a:p>
          <a:p>
            <a:pPr lvl="0" fontAlgn="base">
              <a:lnSpc>
                <a:spcPct val="150000"/>
              </a:lnSpc>
              <a:buFont typeface="Wingdings" pitchFamily="2" charset="2"/>
              <a:buChar char="§"/>
            </a:pPr>
            <a:r>
              <a:rPr lang="en-US" sz="2000" dirty="0" smtClean="0">
                <a:latin typeface="Times New Roman" pitchFamily="18" charset="0"/>
                <a:cs typeface="Times New Roman" pitchFamily="18" charset="0"/>
              </a:rPr>
              <a:t>In the </a:t>
            </a:r>
            <a:r>
              <a:rPr lang="en-US" sz="2000" b="1" dirty="0" smtClean="0">
                <a:latin typeface="Times New Roman" pitchFamily="18" charset="0"/>
                <a:cs typeface="Times New Roman" pitchFamily="18" charset="0"/>
              </a:rPr>
              <a:t>initial stage,</a:t>
            </a:r>
            <a:r>
              <a:rPr lang="en-US" sz="2000" dirty="0" smtClean="0">
                <a:latin typeface="Times New Roman" pitchFamily="18" charset="0"/>
                <a:cs typeface="Times New Roman" pitchFamily="18" charset="0"/>
              </a:rPr>
              <a:t> denial, people may find it hard to believe the illness is terminal or that it really is happening to them. </a:t>
            </a:r>
          </a:p>
          <a:p>
            <a:pPr lvl="0" fontAlgn="base">
              <a:lnSpc>
                <a:spcPct val="150000"/>
              </a:lnSpc>
              <a:buFont typeface="Wingdings" pitchFamily="2" charset="2"/>
              <a:buChar char="§"/>
            </a:pPr>
            <a:r>
              <a:rPr lang="en-US" sz="2000" dirty="0" smtClean="0">
                <a:latin typeface="Times New Roman" pitchFamily="18" charset="0"/>
                <a:cs typeface="Times New Roman" pitchFamily="18" charset="0"/>
              </a:rPr>
              <a:t>In the </a:t>
            </a:r>
            <a:r>
              <a:rPr lang="en-US" sz="2000" b="1" dirty="0" smtClean="0">
                <a:latin typeface="Times New Roman" pitchFamily="18" charset="0"/>
                <a:cs typeface="Times New Roman" pitchFamily="18" charset="0"/>
              </a:rPr>
              <a:t>next stage,</a:t>
            </a:r>
            <a:r>
              <a:rPr lang="en-US" sz="2000" dirty="0" smtClean="0">
                <a:latin typeface="Times New Roman" pitchFamily="18" charset="0"/>
                <a:cs typeface="Times New Roman" pitchFamily="18" charset="0"/>
              </a:rPr>
              <a:t> anger, people may express feelings of anger and resentment, or a belief that the situation is unfair.</a:t>
            </a:r>
          </a:p>
          <a:p>
            <a:pPr lvl="0" fontAlgn="base">
              <a:lnSpc>
                <a:spcPct val="150000"/>
              </a:lnSpc>
              <a:buFont typeface="Wingdings" pitchFamily="2" charset="2"/>
              <a:buChar char="§"/>
            </a:pPr>
            <a:r>
              <a:rPr lang="en-US" sz="2000" b="1" dirty="0" smtClean="0">
                <a:latin typeface="Times New Roman" pitchFamily="18" charset="0"/>
                <a:cs typeface="Times New Roman" pitchFamily="18" charset="0"/>
              </a:rPr>
              <a:t>Bargaining,</a:t>
            </a:r>
            <a:r>
              <a:rPr lang="en-US" sz="2000" dirty="0" smtClean="0">
                <a:latin typeface="Times New Roman" pitchFamily="18" charset="0"/>
                <a:cs typeface="Times New Roman" pitchFamily="18" charset="0"/>
              </a:rPr>
              <a:t> the next stage, may involve attempted deals, generally with the higher power the individual believes in, to prolong life.</a:t>
            </a:r>
          </a:p>
          <a:p>
            <a:pPr lvl="0" fontAlgn="base">
              <a:lnSpc>
                <a:spcPct val="150000"/>
              </a:lnSpc>
              <a:buFont typeface="Wingdings" pitchFamily="2" charset="2"/>
              <a:buChar char="§"/>
            </a:pPr>
            <a:r>
              <a:rPr lang="en-US" sz="2000" b="1" dirty="0" smtClean="0">
                <a:latin typeface="Times New Roman" pitchFamily="18" charset="0"/>
                <a:cs typeface="Times New Roman" pitchFamily="18" charset="0"/>
              </a:rPr>
              <a:t>The fourth stage,</a:t>
            </a:r>
            <a:r>
              <a:rPr lang="en-US" sz="2000" dirty="0" smtClean="0">
                <a:latin typeface="Times New Roman" pitchFamily="18" charset="0"/>
                <a:cs typeface="Times New Roman" pitchFamily="18" charset="0"/>
              </a:rPr>
              <a:t> depression, involves feelings of sadness, loss, hopelessness, and grief.</a:t>
            </a:r>
          </a:p>
          <a:p>
            <a:pPr lvl="0" fontAlgn="base">
              <a:lnSpc>
                <a:spcPct val="150000"/>
              </a:lnSpc>
              <a:buFont typeface="Wingdings" pitchFamily="2" charset="2"/>
              <a:buChar char="§"/>
            </a:pPr>
            <a:r>
              <a:rPr lang="en-US" sz="2000" b="1" dirty="0" smtClean="0">
                <a:latin typeface="Times New Roman" pitchFamily="18" charset="0"/>
                <a:cs typeface="Times New Roman" pitchFamily="18" charset="0"/>
              </a:rPr>
              <a:t>Acceptance,</a:t>
            </a:r>
            <a:r>
              <a:rPr lang="en-US" sz="2000" dirty="0" smtClean="0">
                <a:latin typeface="Times New Roman" pitchFamily="18" charset="0"/>
                <a:cs typeface="Times New Roman" pitchFamily="18" charset="0"/>
              </a:rPr>
              <a:t> the final stage, involves coming to terms with impending death and feeling ready for it, though not necessarily happy about it.  </a:t>
            </a:r>
          </a:p>
          <a:p>
            <a:pPr>
              <a:lnSpc>
                <a:spcPct val="150000"/>
              </a:lnSpc>
            </a:pPr>
            <a:endParaRPr lang="en-US" sz="20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5938AEFC-C1FC-40FD-BF07-43827BFB4035}"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17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9000" b="-25000"/>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304800"/>
            <a:ext cx="7848600" cy="6186309"/>
          </a:xfrm>
          <a:prstGeom prst="rect">
            <a:avLst/>
          </a:prstGeom>
          <a:noFill/>
        </p:spPr>
        <p:txBody>
          <a:bodyPr wrap="square" rtlCol="0">
            <a:spAutoFit/>
          </a:bodyPr>
          <a:lstStyle/>
          <a:p>
            <a:pPr algn="ctr">
              <a:lnSpc>
                <a:spcPct val="150000"/>
              </a:lnSpc>
            </a:pPr>
            <a:r>
              <a:rPr lang="en-US" sz="2400" b="1" dirty="0" smtClean="0">
                <a:latin typeface="Times New Roman" pitchFamily="18" charset="0"/>
                <a:cs typeface="Times New Roman" pitchFamily="18" charset="0"/>
              </a:rPr>
              <a:t>Care giving</a:t>
            </a:r>
            <a:endParaRPr lang="en-US" sz="2400" dirty="0" smtClean="0">
              <a:latin typeface="Times New Roman" pitchFamily="18" charset="0"/>
              <a:cs typeface="Times New Roman" pitchFamily="18" charset="0"/>
            </a:endParaRPr>
          </a:p>
          <a:p>
            <a:pPr algn="ctr">
              <a:lnSpc>
                <a:spcPct val="150000"/>
              </a:lnSpc>
            </a:pPr>
            <a:r>
              <a:rPr lang="en-US" sz="2000" dirty="0" smtClean="0">
                <a:latin typeface="Times New Roman" pitchFamily="18" charset="0"/>
                <a:cs typeface="Times New Roman" pitchFamily="18" charset="0"/>
              </a:rPr>
              <a:t>In most cases, the caregiver works along with physicians and follows professional instructions. Caregivers may call the physician or a nurse if the individual:</a:t>
            </a:r>
          </a:p>
          <a:p>
            <a:pPr lvl="0">
              <a:lnSpc>
                <a:spcPct val="150000"/>
              </a:lnSpc>
              <a:buFont typeface="Wingdings" pitchFamily="2" charset="2"/>
              <a:buChar char="§"/>
            </a:pPr>
            <a:r>
              <a:rPr lang="en-US" sz="2000" dirty="0" smtClean="0">
                <a:latin typeface="Times New Roman" pitchFamily="18" charset="0"/>
                <a:cs typeface="Times New Roman" pitchFamily="18" charset="0"/>
              </a:rPr>
              <a:t>Experiences excessive pain.</a:t>
            </a:r>
          </a:p>
          <a:p>
            <a:pPr lvl="0">
              <a:lnSpc>
                <a:spcPct val="150000"/>
              </a:lnSpc>
              <a:buFont typeface="Wingdings" pitchFamily="2" charset="2"/>
              <a:buChar char="§"/>
            </a:pPr>
            <a:r>
              <a:rPr lang="en-US" sz="2000" dirty="0" smtClean="0">
                <a:latin typeface="Times New Roman" pitchFamily="18" charset="0"/>
                <a:cs typeface="Times New Roman" pitchFamily="18" charset="0"/>
              </a:rPr>
              <a:t>Is in distress or having difficulty breathing.</a:t>
            </a:r>
          </a:p>
          <a:p>
            <a:pPr lvl="0">
              <a:lnSpc>
                <a:spcPct val="150000"/>
              </a:lnSpc>
              <a:buFont typeface="Wingdings" pitchFamily="2" charset="2"/>
              <a:buChar char="§"/>
            </a:pPr>
            <a:r>
              <a:rPr lang="en-US" sz="2000" dirty="0" smtClean="0">
                <a:latin typeface="Times New Roman" pitchFamily="18" charset="0"/>
                <a:cs typeface="Times New Roman" pitchFamily="18" charset="0"/>
              </a:rPr>
              <a:t>Has difficulty passing urine or is constipated.</a:t>
            </a:r>
          </a:p>
          <a:p>
            <a:pPr lvl="0">
              <a:lnSpc>
                <a:spcPct val="150000"/>
              </a:lnSpc>
              <a:buFont typeface="Wingdings" pitchFamily="2" charset="2"/>
              <a:buChar char="§"/>
            </a:pPr>
            <a:r>
              <a:rPr lang="en-US" sz="2000" dirty="0" smtClean="0">
                <a:latin typeface="Times New Roman" pitchFamily="18" charset="0"/>
                <a:cs typeface="Times New Roman" pitchFamily="18" charset="0"/>
              </a:rPr>
              <a:t>Has fallen and appears hurt.</a:t>
            </a:r>
          </a:p>
          <a:p>
            <a:pPr lvl="0">
              <a:lnSpc>
                <a:spcPct val="150000"/>
              </a:lnSpc>
              <a:buFont typeface="Wingdings" pitchFamily="2" charset="2"/>
              <a:buChar char="§"/>
            </a:pPr>
            <a:r>
              <a:rPr lang="en-US" sz="2000" dirty="0" smtClean="0">
                <a:latin typeface="Times New Roman" pitchFamily="18" charset="0"/>
                <a:cs typeface="Times New Roman" pitchFamily="18" charset="0"/>
              </a:rPr>
              <a:t>Is depressed and wants to harm themselves.</a:t>
            </a:r>
          </a:p>
          <a:p>
            <a:pPr lvl="0">
              <a:lnSpc>
                <a:spcPct val="150000"/>
              </a:lnSpc>
              <a:buFont typeface="Wingdings" pitchFamily="2" charset="2"/>
              <a:buChar char="§"/>
            </a:pPr>
            <a:r>
              <a:rPr lang="en-US" sz="2000" dirty="0" smtClean="0">
                <a:latin typeface="Times New Roman" pitchFamily="18" charset="0"/>
                <a:cs typeface="Times New Roman" pitchFamily="18" charset="0"/>
              </a:rPr>
              <a:t>Refuses to take prescribed medications, raising ethical concerns best addressed by a person with more extensive formal training.</a:t>
            </a:r>
          </a:p>
          <a:p>
            <a:pPr lvl="0">
              <a:lnSpc>
                <a:spcPct val="150000"/>
              </a:lnSpc>
              <a:buFont typeface="Wingdings" pitchFamily="2" charset="2"/>
              <a:buChar char="§"/>
            </a:pPr>
            <a:r>
              <a:rPr lang="en-US" sz="2000" dirty="0" smtClean="0">
                <a:latin typeface="Times New Roman" pitchFamily="18" charset="0"/>
                <a:cs typeface="Times New Roman" pitchFamily="18" charset="0"/>
              </a:rPr>
              <a:t>Or if the caregiver does not know how to handle the situation.</a:t>
            </a:r>
          </a:p>
          <a:p>
            <a:pPr>
              <a:lnSpc>
                <a:spcPct val="150000"/>
              </a:lnSpc>
            </a:pPr>
            <a:endParaRPr lang="en-US" sz="20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10A71B23-66AA-400B-84AD-EF52BE8532BF}"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18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9000" b="-25000"/>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990600"/>
            <a:ext cx="7391400" cy="4216539"/>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Palliative care</a:t>
            </a:r>
          </a:p>
          <a:p>
            <a:pPr algn="ctr"/>
            <a:endParaRPr lang="en-US" sz="2000"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Palliative care focuses on addressing patients' needs after disease diagnosis. While palliative care is not disease treatment, it addresses patients' physical needs, such as pain management, offers emotional support, caring for the patient psychologically and spiritually, and helps patients build support systems that can help them get through difficult times. </a:t>
            </a:r>
          </a:p>
          <a:p>
            <a:pPr algn="ct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Hospice care</a:t>
            </a:r>
            <a:endParaRPr lang="en-US" sz="2400"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While hospitals focus on treating the disease, hospices focus on improving patient quality-of-life until death. A common misconception is that hospice care hastens death because patients "give up" fighting the disease. However, patients in hospice care often live the same length of time as patients in the hospital.</a:t>
            </a:r>
            <a:endParaRPr lang="en-US"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4FBA0F20-B3AC-4290-AE3B-DABADD788020}"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19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2362200"/>
            <a:ext cx="5943600" cy="3924151"/>
          </a:xfrm>
          <a:prstGeom prst="rect">
            <a:avLst/>
          </a:prstGeom>
          <a:noFill/>
        </p:spPr>
        <p:txBody>
          <a:bodyPr wrap="square" rtlCol="0">
            <a:spAutoFit/>
          </a:bodyPr>
          <a:lstStyle/>
          <a:p>
            <a:pPr marL="274320" algn="ctr">
              <a:lnSpc>
                <a:spcPct val="150000"/>
              </a:lnSpc>
            </a:pPr>
            <a:r>
              <a:rPr lang="en-US" sz="3200" b="1" dirty="0">
                <a:solidFill>
                  <a:schemeClr val="bg1"/>
                </a:solidFill>
                <a:latin typeface="Times New Roman" pitchFamily="18" charset="0"/>
                <a:cs typeface="Times New Roman" pitchFamily="18" charset="0"/>
              </a:rPr>
              <a:t>Terminal </a:t>
            </a:r>
            <a:r>
              <a:rPr lang="en-US" sz="3200" b="1" dirty="0" smtClean="0">
                <a:solidFill>
                  <a:schemeClr val="bg1"/>
                </a:solidFill>
                <a:latin typeface="Times New Roman" pitchFamily="18" charset="0"/>
                <a:cs typeface="Times New Roman" pitchFamily="18" charset="0"/>
              </a:rPr>
              <a:t>Illness</a:t>
            </a:r>
            <a:endParaRPr lang="en-US" sz="2400" b="1" dirty="0" smtClean="0">
              <a:solidFill>
                <a:schemeClr val="bg1"/>
              </a:solidFill>
              <a:latin typeface="Times New Roman" pitchFamily="18" charset="0"/>
              <a:cs typeface="Times New Roman" pitchFamily="18" charset="0"/>
            </a:endParaRPr>
          </a:p>
          <a:p>
            <a:pPr marL="274320" algn="ctr">
              <a:lnSpc>
                <a:spcPct val="150000"/>
              </a:lnSpc>
            </a:pPr>
            <a:endParaRPr lang="en-US" sz="2000" b="1" dirty="0">
              <a:solidFill>
                <a:schemeClr val="bg1"/>
              </a:solidFill>
              <a:latin typeface="Times New Roman" pitchFamily="18" charset="0"/>
              <a:cs typeface="Times New Roman" pitchFamily="18" charset="0"/>
            </a:endParaRPr>
          </a:p>
          <a:p>
            <a:pPr marL="274320" algn="ctr">
              <a:lnSpc>
                <a:spcPct val="150000"/>
              </a:lnSpc>
            </a:pPr>
            <a:r>
              <a:rPr lang="en-US" sz="2400" dirty="0" smtClean="0">
                <a:solidFill>
                  <a:schemeClr val="bg1"/>
                </a:solidFill>
                <a:latin typeface="Times New Roman" pitchFamily="18" charset="0"/>
                <a:cs typeface="Times New Roman" pitchFamily="18" charset="0"/>
              </a:rPr>
              <a:t>A disease that cannot be cured and that is reasonably expected to result in the death of the person within a short period of time is termed as terminal illness.</a:t>
            </a:r>
            <a:r>
              <a:rPr lang="en-US" sz="2400" b="1" dirty="0" smtClean="0">
                <a:solidFill>
                  <a:schemeClr val="bg1"/>
                </a:solidFill>
                <a:latin typeface="Times New Roman" pitchFamily="18" charset="0"/>
                <a:cs typeface="Times New Roman" pitchFamily="18" charset="0"/>
              </a:rPr>
              <a:t> </a:t>
            </a:r>
            <a:endParaRPr lang="en-US" sz="2400" b="1" dirty="0">
              <a:solidFill>
                <a:schemeClr val="bg1"/>
              </a:solidFill>
              <a:latin typeface="Times New Roman" pitchFamily="18" charset="0"/>
              <a:cs typeface="Times New Roman" pitchFamily="18" charset="0"/>
            </a:endParaRPr>
          </a:p>
          <a:p>
            <a:pPr marL="274320" algn="ctr">
              <a:lnSpc>
                <a:spcPct val="150000"/>
              </a:lnSpc>
            </a:pPr>
            <a:endParaRPr lang="en-US" dirty="0">
              <a:solidFill>
                <a:schemeClr val="bg1"/>
              </a:solidFill>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D4C73A8A-948A-49F6-A930-7C7E65E392F2}"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2000" r="1000" b="-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F1580-E8B5-4E73-B78B-36203F814301}"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1F350176-03E2-465C-A5D2-83E910377841}" type="slidenum">
              <a:rPr lang="en-US" smtClean="0"/>
              <a:pPr/>
              <a:t>20</a:t>
            </a:fld>
            <a:endParaRPr lang="en-US"/>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9000" b="-25000"/>
          </a:stretch>
        </a:blipFill>
        <a:effectLst/>
      </p:bgPr>
    </p:bg>
    <p:spTree>
      <p:nvGrpSpPr>
        <p:cNvPr id="1" name=""/>
        <p:cNvGrpSpPr/>
        <p:nvPr/>
      </p:nvGrpSpPr>
      <p:grpSpPr>
        <a:xfrm>
          <a:off x="0" y="0"/>
          <a:ext cx="0" cy="0"/>
          <a:chOff x="0" y="0"/>
          <a:chExt cx="0" cy="0"/>
        </a:xfrm>
      </p:grpSpPr>
      <p:sp>
        <p:nvSpPr>
          <p:cNvPr id="2" name="TextBox 1"/>
          <p:cNvSpPr txBox="1"/>
          <p:nvPr/>
        </p:nvSpPr>
        <p:spPr>
          <a:xfrm>
            <a:off x="1447800" y="1752600"/>
            <a:ext cx="6324600" cy="3370153"/>
          </a:xfrm>
          <a:prstGeom prst="rect">
            <a:avLst/>
          </a:prstGeom>
          <a:noFill/>
        </p:spPr>
        <p:txBody>
          <a:bodyPr wrap="square" rtlCol="0">
            <a:spAutoFit/>
          </a:bodyPr>
          <a:lstStyle/>
          <a:p>
            <a:pPr algn="ctr">
              <a:lnSpc>
                <a:spcPct val="150000"/>
              </a:lnSpc>
            </a:pPr>
            <a:r>
              <a:rPr lang="en-US" sz="2400" b="1" dirty="0" smtClean="0">
                <a:latin typeface="Times New Roman" pitchFamily="18" charset="0"/>
                <a:cs typeface="Times New Roman" pitchFamily="18" charset="0"/>
              </a:rPr>
              <a:t>Medications for terminal patients</a:t>
            </a:r>
          </a:p>
          <a:p>
            <a:pPr algn="ctr">
              <a:lnSpc>
                <a:spcPct val="150000"/>
              </a:lnSpc>
            </a:pPr>
            <a:endParaRPr lang="en-US" sz="2000" dirty="0" smtClean="0">
              <a:latin typeface="Times New Roman" pitchFamily="18" charset="0"/>
              <a:cs typeface="Times New Roman" pitchFamily="18" charset="0"/>
            </a:endParaRPr>
          </a:p>
          <a:p>
            <a:pPr algn="ctr">
              <a:lnSpc>
                <a:spcPct val="150000"/>
              </a:lnSpc>
            </a:pPr>
            <a:r>
              <a:rPr lang="en-US" sz="2000" dirty="0" smtClean="0">
                <a:latin typeface="Times New Roman" pitchFamily="18" charset="0"/>
                <a:cs typeface="Times New Roman" pitchFamily="18" charset="0"/>
              </a:rPr>
              <a:t>Terminal patients experiencing pain, especially cancer-related pain, are often prescribed </a:t>
            </a:r>
            <a:r>
              <a:rPr lang="en-US" sz="2000" dirty="0" err="1" smtClean="0">
                <a:latin typeface="Times New Roman" pitchFamily="18" charset="0"/>
                <a:cs typeface="Times New Roman" pitchFamily="18" charset="0"/>
              </a:rPr>
              <a:t>opioids</a:t>
            </a:r>
            <a:r>
              <a:rPr lang="en-US" sz="2000" dirty="0" smtClean="0">
                <a:latin typeface="Times New Roman" pitchFamily="18" charset="0"/>
                <a:cs typeface="Times New Roman" pitchFamily="18" charset="0"/>
              </a:rPr>
              <a:t> to relieve suffering. The specific medication prescribed, however, will differ depending on severity of pain and disease status. </a:t>
            </a:r>
          </a:p>
          <a:p>
            <a:pPr>
              <a:lnSpc>
                <a:spcPct val="150000"/>
              </a:lnSpc>
            </a:pPr>
            <a:endParaRPr lang="en-US"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64278685-3D82-4964-9944-68F7F823A77D}"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21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1752600"/>
            <a:ext cx="6858000" cy="2308324"/>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Physical </a:t>
            </a:r>
            <a:r>
              <a:rPr lang="en-US" sz="2400" b="1" dirty="0" smtClean="0">
                <a:latin typeface="Times New Roman" pitchFamily="18" charset="0"/>
                <a:cs typeface="Times New Roman" pitchFamily="18" charset="0"/>
              </a:rPr>
              <a:t>needs</a:t>
            </a:r>
          </a:p>
          <a:p>
            <a:pPr algn="ctr"/>
            <a:endParaRPr lang="en-US" sz="2000" dirty="0">
              <a:latin typeface="Times New Roman" pitchFamily="18" charset="0"/>
              <a:cs typeface="Times New Roman" pitchFamily="18" charset="0"/>
            </a:endParaRPr>
          </a:p>
          <a:p>
            <a:pPr algn="ctr"/>
            <a:r>
              <a:rPr lang="en-US" sz="2000" b="1" dirty="0">
                <a:latin typeface="Times New Roman" pitchFamily="18" charset="0"/>
                <a:cs typeface="Times New Roman" pitchFamily="18" charset="0"/>
              </a:rPr>
              <a:t>Pain</a:t>
            </a:r>
            <a:r>
              <a:rPr lang="en-US" sz="2000" dirty="0">
                <a:latin typeface="Times New Roman" pitchFamily="18" charset="0"/>
                <a:cs typeface="Times New Roman" pitchFamily="18" charset="0"/>
              </a:rPr>
              <a:t> management is one of the most important concerns of hospice care. In addition to pain medication, the use of traditional psychological interventions such as biofeedback, hypnosis, </a:t>
            </a:r>
            <a:r>
              <a:rPr lang="en-US" sz="2000" b="1" dirty="0">
                <a:latin typeface="Times New Roman" pitchFamily="18" charset="0"/>
                <a:cs typeface="Times New Roman" pitchFamily="18" charset="0"/>
              </a:rPr>
              <a:t>relaxation</a:t>
            </a:r>
            <a:r>
              <a:rPr lang="en-US" sz="2000" dirty="0">
                <a:latin typeface="Times New Roman" pitchFamily="18" charset="0"/>
                <a:cs typeface="Times New Roman" pitchFamily="18" charset="0"/>
              </a:rPr>
              <a:t> and imagery techniques are used to provide skills that increase the client’s awareness and control of pain.</a:t>
            </a:r>
          </a:p>
        </p:txBody>
      </p:sp>
      <p:sp>
        <p:nvSpPr>
          <p:cNvPr id="2" name="Date Placeholder 1"/>
          <p:cNvSpPr>
            <a:spLocks noGrp="1"/>
          </p:cNvSpPr>
          <p:nvPr>
            <p:ph type="dt" sz="half" idx="10"/>
          </p:nvPr>
        </p:nvSpPr>
        <p:spPr/>
        <p:txBody>
          <a:bodyPr/>
          <a:lstStyle/>
          <a:p>
            <a:fld id="{DBCBEDCE-0DA6-41F2-9FDB-5DEB3BBE8ED0}"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22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5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98F07-EC83-48F2-8338-577AF67A333C}"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1F350176-03E2-465C-A5D2-83E910377841}" type="slidenum">
              <a:rPr lang="en-US" smtClean="0"/>
              <a:pPr/>
              <a:t>23</a:t>
            </a:fld>
            <a:endParaRPr lang="en-US"/>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2057400" y="1600200"/>
            <a:ext cx="5791200" cy="2369880"/>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Emotional </a:t>
            </a:r>
            <a:r>
              <a:rPr lang="en-US" sz="2400" b="1" dirty="0" smtClean="0">
                <a:latin typeface="Times New Roman" pitchFamily="18" charset="0"/>
                <a:cs typeface="Times New Roman" pitchFamily="18" charset="0"/>
              </a:rPr>
              <a:t>needs</a:t>
            </a:r>
          </a:p>
          <a:p>
            <a:pPr algn="ctr"/>
            <a:endParaRPr lang="en-US" sz="24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Dying individuals cope with intense emotions such as anger, fear, guilt, and grief. Dying individuals benefit from counseling as much as anyone and these emotions are both a normal part of the process of dying and can be alleviated by sensitive intervention.</a:t>
            </a:r>
            <a:endParaRPr lang="en-US"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5AFEDE1B-9B43-427D-A789-298742E1C21A}"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24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25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A1825-1BCE-40B0-B5D5-2575B9641F36}"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1F350176-03E2-465C-A5D2-83E910377841}" type="slidenum">
              <a:rPr lang="en-US" smtClean="0"/>
              <a:pPr/>
              <a:t>25</a:t>
            </a:fld>
            <a:endParaRPr lang="en-US"/>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533400"/>
            <a:ext cx="7391400" cy="6063198"/>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Social </a:t>
            </a:r>
            <a:r>
              <a:rPr lang="en-US" sz="2400" b="1" dirty="0" smtClean="0">
                <a:latin typeface="Times New Roman" pitchFamily="18" charset="0"/>
                <a:cs typeface="Times New Roman" pitchFamily="18" charset="0"/>
              </a:rPr>
              <a:t>needs</a:t>
            </a:r>
          </a:p>
          <a:p>
            <a:pPr algn="ctr"/>
            <a:endParaRPr lang="en-US" sz="24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The dying individual needs social involvement as much as he or she did before the illness Interventions by a counselor can facilitate the ability of friends and family to enable the dying individual to maintain a social life in the face of physical limitations</a:t>
            </a:r>
            <a:r>
              <a:rPr lang="en-US" sz="2000" dirty="0" smtClean="0">
                <a:latin typeface="Times New Roman" pitchFamily="18" charset="0"/>
                <a:cs typeface="Times New Roman" pitchFamily="18" charset="0"/>
              </a:rPr>
              <a:t>.</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Counselors </a:t>
            </a:r>
            <a:r>
              <a:rPr lang="en-US" sz="2000" dirty="0">
                <a:latin typeface="Times New Roman" pitchFamily="18" charset="0"/>
                <a:cs typeface="Times New Roman" pitchFamily="18" charset="0"/>
              </a:rPr>
              <a:t>working with dying children need to be aware of the unique social needs of children to provide developmentally appropriate care. </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Play </a:t>
            </a:r>
            <a:r>
              <a:rPr lang="en-US" sz="2000" dirty="0">
                <a:latin typeface="Times New Roman" pitchFamily="18" charset="0"/>
                <a:cs typeface="Times New Roman" pitchFamily="18" charset="0"/>
              </a:rPr>
              <a:t>therapy, </a:t>
            </a:r>
            <a:endParaRPr lang="en-US" sz="2000" dirty="0" smtClean="0">
              <a:latin typeface="Times New Roman" pitchFamily="18" charset="0"/>
              <a:cs typeface="Times New Roman" pitchFamily="18" charset="0"/>
            </a:endParaRPr>
          </a:p>
          <a:p>
            <a:pPr>
              <a:buFont typeface="Wingdings" pitchFamily="2" charset="2"/>
              <a:buChar char="Ø"/>
            </a:pPr>
            <a:endParaRPr lang="en-US"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Art </a:t>
            </a:r>
            <a:r>
              <a:rPr lang="en-US" sz="2000" dirty="0">
                <a:latin typeface="Times New Roman" pitchFamily="18" charset="0"/>
                <a:cs typeface="Times New Roman" pitchFamily="18" charset="0"/>
              </a:rPr>
              <a:t>therapy, </a:t>
            </a:r>
            <a:endParaRPr lang="en-US" sz="2000" dirty="0" smtClean="0">
              <a:latin typeface="Times New Roman" pitchFamily="18" charset="0"/>
              <a:cs typeface="Times New Roman" pitchFamily="18" charset="0"/>
            </a:endParaRPr>
          </a:p>
          <a:p>
            <a:pPr>
              <a:buFont typeface="Wingdings" pitchFamily="2" charset="2"/>
              <a:buChar char="Ø"/>
            </a:pPr>
            <a:endParaRPr lang="en-US"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Peer support</a:t>
            </a:r>
          </a:p>
          <a:p>
            <a:pPr>
              <a:buFont typeface="Wingdings" pitchFamily="2" charset="2"/>
              <a:buChar char="Ø"/>
            </a:pPr>
            <a:endParaRPr lang="en-US"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Support groups</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A5A3A52C-4328-42B6-8E1D-1AD0FDDEA4ED}"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26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4724400"/>
            <a:ext cx="5257800" cy="1754326"/>
          </a:xfrm>
          <a:prstGeom prst="rect">
            <a:avLst/>
          </a:prstGeom>
          <a:noFill/>
        </p:spPr>
        <p:txBody>
          <a:bodyPr wrap="square" rtlCol="0">
            <a:spAutoFit/>
          </a:bodyPr>
          <a:lstStyle/>
          <a:p>
            <a:pPr algn="ctr"/>
            <a:r>
              <a:rPr lang="en-US" sz="3600" b="1" dirty="0" smtClean="0">
                <a:solidFill>
                  <a:schemeClr val="bg1"/>
                </a:solidFill>
                <a:latin typeface="Adobe Song Std L" pitchFamily="18" charset="-128"/>
                <a:ea typeface="Adobe Song Std L" pitchFamily="18" charset="-128"/>
              </a:rPr>
              <a:t>Too many of us are not living our dreams because we are living our fears.</a:t>
            </a:r>
            <a:endParaRPr lang="en-US" sz="3600" b="1" dirty="0">
              <a:solidFill>
                <a:schemeClr val="bg1"/>
              </a:solidFill>
              <a:latin typeface="Adobe Song Std L" pitchFamily="18" charset="-128"/>
              <a:ea typeface="Adobe Song Std L" pitchFamily="18" charset="-128"/>
            </a:endParaRPr>
          </a:p>
        </p:txBody>
      </p:sp>
      <p:sp>
        <p:nvSpPr>
          <p:cNvPr id="2" name="Date Placeholder 1"/>
          <p:cNvSpPr>
            <a:spLocks noGrp="1"/>
          </p:cNvSpPr>
          <p:nvPr>
            <p:ph type="dt" sz="half" idx="10"/>
          </p:nvPr>
        </p:nvSpPr>
        <p:spPr/>
        <p:txBody>
          <a:bodyPr/>
          <a:lstStyle/>
          <a:p>
            <a:fld id="{9CCA9362-AD34-4C9A-9294-5A722E129C15}"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27</a:t>
            </a:fld>
            <a:endParaRPr lang="en-US"/>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838200"/>
            <a:ext cx="8458200" cy="3600986"/>
          </a:xfrm>
          <a:prstGeom prst="rect">
            <a:avLst/>
          </a:prstGeom>
          <a:noFill/>
        </p:spPr>
        <p:txBody>
          <a:bodyPr wrap="square" rtlCol="0">
            <a:spAutoFit/>
          </a:bodyPr>
          <a:lstStyle/>
          <a:p>
            <a:pPr algn="ctr" fontAlgn="base"/>
            <a:r>
              <a:rPr lang="en-US" sz="2400" b="1" dirty="0" smtClean="0">
                <a:latin typeface="Times New Roman" pitchFamily="18" charset="0"/>
                <a:cs typeface="Times New Roman" pitchFamily="18" charset="0"/>
              </a:rPr>
              <a:t>Death with dignity</a:t>
            </a:r>
          </a:p>
          <a:p>
            <a:pPr algn="ctr" fontAlgn="base"/>
            <a:endParaRPr lang="en-US" sz="2400" dirty="0" smtClean="0">
              <a:latin typeface="Times New Roman" pitchFamily="18" charset="0"/>
              <a:cs typeface="Times New Roman" pitchFamily="18" charset="0"/>
            </a:endParaRPr>
          </a:p>
          <a:p>
            <a:pPr algn="ctr" fontAlgn="base"/>
            <a:r>
              <a:rPr lang="en-US" sz="2000" dirty="0" smtClean="0">
                <a:latin typeface="Times New Roman" pitchFamily="18" charset="0"/>
                <a:cs typeface="Times New Roman" pitchFamily="18" charset="0"/>
              </a:rPr>
              <a:t>One option for end-of-life care is referred to as death with dignity. Death with dignity describes the process in which a terminally ill adult, who is of sound mind and has met certain medical requirements, is given a prescription medication they can take to end their life and die where and when they want to, rather than remain in severe pain and/or unable to function or after quality of life has severely diminished. Many individuals who select this option do so because they want to feel a greater sense of control at the end of their lives and do not want to experience great pain or diminished capabilities. </a:t>
            </a:r>
          </a:p>
          <a:p>
            <a:pPr algn="ctr"/>
            <a:endParaRPr lang="en-US" sz="2000"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A373CA0D-6A7D-4CAC-8497-B27482FA88C1}"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28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ox(in)">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3000" r="4000" b="8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71E88-21B1-4420-A1F0-1E984245062C}"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1F350176-03E2-465C-A5D2-83E910377841}" type="slidenum">
              <a:rPr lang="en-US" smtClean="0"/>
              <a:pPr/>
              <a:t>29</a:t>
            </a:fld>
            <a:endParaRPr lang="en-US"/>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2362200"/>
            <a:ext cx="5943600" cy="4478149"/>
          </a:xfrm>
          <a:prstGeom prst="rect">
            <a:avLst/>
          </a:prstGeom>
          <a:noFill/>
        </p:spPr>
        <p:txBody>
          <a:bodyPr wrap="square" rtlCol="0">
            <a:spAutoFit/>
          </a:bodyPr>
          <a:lstStyle/>
          <a:p>
            <a:pPr marL="274320" algn="ctr">
              <a:lnSpc>
                <a:spcPct val="150000"/>
              </a:lnSpc>
            </a:pPr>
            <a:r>
              <a:rPr lang="en-US" sz="3200" b="1" dirty="0">
                <a:solidFill>
                  <a:schemeClr val="bg1"/>
                </a:solidFill>
                <a:latin typeface="Times New Roman" pitchFamily="18" charset="0"/>
                <a:cs typeface="Times New Roman" pitchFamily="18" charset="0"/>
              </a:rPr>
              <a:t>Terminal </a:t>
            </a:r>
            <a:r>
              <a:rPr lang="en-US" sz="3200" b="1" dirty="0" smtClean="0">
                <a:solidFill>
                  <a:schemeClr val="bg1"/>
                </a:solidFill>
                <a:latin typeface="Times New Roman" pitchFamily="18" charset="0"/>
                <a:cs typeface="Times New Roman" pitchFamily="18" charset="0"/>
              </a:rPr>
              <a:t>Illness </a:t>
            </a:r>
            <a:endParaRPr lang="en-US" sz="2400" b="1" dirty="0" smtClean="0">
              <a:solidFill>
                <a:schemeClr val="bg1"/>
              </a:solidFill>
              <a:latin typeface="Times New Roman" pitchFamily="18" charset="0"/>
              <a:cs typeface="Times New Roman" pitchFamily="18" charset="0"/>
            </a:endParaRPr>
          </a:p>
          <a:p>
            <a:pPr marL="274320" algn="ctr">
              <a:lnSpc>
                <a:spcPct val="150000"/>
              </a:lnSpc>
            </a:pPr>
            <a:endParaRPr lang="en-US" sz="2000" b="1" dirty="0">
              <a:solidFill>
                <a:schemeClr val="bg1"/>
              </a:solidFill>
              <a:latin typeface="Times New Roman" pitchFamily="18" charset="0"/>
              <a:cs typeface="Times New Roman" pitchFamily="18" charset="0"/>
            </a:endParaRPr>
          </a:p>
          <a:p>
            <a:pPr marL="274320">
              <a:lnSpc>
                <a:spcPct val="150000"/>
              </a:lnSpc>
              <a:buFont typeface="Wingdings" pitchFamily="2" charset="2"/>
              <a:buChar char="§"/>
            </a:pPr>
            <a:r>
              <a:rPr lang="en-US" sz="2000" b="1" dirty="0" smtClean="0">
                <a:solidFill>
                  <a:schemeClr val="bg1"/>
                </a:solidFill>
                <a:latin typeface="Times New Roman" pitchFamily="18" charset="0"/>
                <a:cs typeface="Times New Roman" pitchFamily="18" charset="0"/>
              </a:rPr>
              <a:t> Cancer</a:t>
            </a:r>
          </a:p>
          <a:p>
            <a:pPr marL="274320">
              <a:lnSpc>
                <a:spcPct val="150000"/>
              </a:lnSpc>
              <a:buFont typeface="Wingdings" pitchFamily="2" charset="2"/>
              <a:buChar char="§"/>
            </a:pPr>
            <a:r>
              <a:rPr lang="en-US" sz="2000" b="1" dirty="0" smtClean="0">
                <a:solidFill>
                  <a:schemeClr val="bg1"/>
                </a:solidFill>
                <a:latin typeface="Times New Roman" pitchFamily="18" charset="0"/>
                <a:cs typeface="Times New Roman" pitchFamily="18" charset="0"/>
              </a:rPr>
              <a:t> Kidney Failure</a:t>
            </a:r>
          </a:p>
          <a:p>
            <a:pPr marL="274320">
              <a:lnSpc>
                <a:spcPct val="150000"/>
              </a:lnSpc>
              <a:buFont typeface="Wingdings" pitchFamily="2" charset="2"/>
              <a:buChar char="§"/>
            </a:pPr>
            <a:r>
              <a:rPr lang="en-US" sz="2000" b="1" dirty="0" smtClean="0">
                <a:solidFill>
                  <a:schemeClr val="bg1"/>
                </a:solidFill>
                <a:latin typeface="Times New Roman" pitchFamily="18" charset="0"/>
                <a:cs typeface="Times New Roman" pitchFamily="18" charset="0"/>
              </a:rPr>
              <a:t> Alzheimer`s Disease </a:t>
            </a:r>
          </a:p>
          <a:p>
            <a:pPr marL="274320">
              <a:lnSpc>
                <a:spcPct val="150000"/>
              </a:lnSpc>
              <a:buFont typeface="Wingdings" pitchFamily="2" charset="2"/>
              <a:buChar char="§"/>
            </a:pPr>
            <a:r>
              <a:rPr lang="en-US" sz="2000" b="1" dirty="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HIV/ AIDS</a:t>
            </a:r>
          </a:p>
          <a:p>
            <a:pPr marL="274320">
              <a:lnSpc>
                <a:spcPct val="150000"/>
              </a:lnSpc>
              <a:buFont typeface="Wingdings" pitchFamily="2" charset="2"/>
              <a:buChar char="§"/>
            </a:pPr>
            <a:r>
              <a:rPr lang="en-US" sz="2000" b="1" dirty="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Dementia</a:t>
            </a:r>
          </a:p>
          <a:p>
            <a:pPr marL="274320">
              <a:lnSpc>
                <a:spcPct val="150000"/>
              </a:lnSpc>
              <a:buFont typeface="Wingdings" pitchFamily="2" charset="2"/>
              <a:buChar char="§"/>
            </a:pPr>
            <a:r>
              <a:rPr lang="en-US" sz="2000" b="1" dirty="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Parkinsn`s</a:t>
            </a:r>
            <a:r>
              <a:rPr lang="en-US" sz="2000" b="1" dirty="0" smtClean="0">
                <a:solidFill>
                  <a:schemeClr val="bg1"/>
                </a:solidFill>
                <a:latin typeface="Times New Roman" pitchFamily="18" charset="0"/>
                <a:cs typeface="Times New Roman" pitchFamily="18" charset="0"/>
              </a:rPr>
              <a:t> Disease</a:t>
            </a:r>
            <a:endParaRPr lang="en-US" sz="2000" b="1" dirty="0">
              <a:solidFill>
                <a:schemeClr val="bg1"/>
              </a:solidFill>
              <a:latin typeface="Times New Roman" pitchFamily="18" charset="0"/>
              <a:cs typeface="Times New Roman" pitchFamily="18" charset="0"/>
            </a:endParaRPr>
          </a:p>
          <a:p>
            <a:pPr marL="274320" algn="ctr">
              <a:lnSpc>
                <a:spcPct val="150000"/>
              </a:lnSpc>
            </a:pPr>
            <a:endParaRPr lang="en-US" dirty="0">
              <a:solidFill>
                <a:schemeClr val="bg1"/>
              </a:solidFill>
            </a:endParaRPr>
          </a:p>
        </p:txBody>
      </p:sp>
      <p:sp>
        <p:nvSpPr>
          <p:cNvPr id="2" name="Date Placeholder 1"/>
          <p:cNvSpPr>
            <a:spLocks noGrp="1"/>
          </p:cNvSpPr>
          <p:nvPr>
            <p:ph type="dt" sz="half" idx="10"/>
          </p:nvPr>
        </p:nvSpPr>
        <p:spPr/>
        <p:txBody>
          <a:bodyPr/>
          <a:lstStyle/>
          <a:p>
            <a:fld id="{7A06EC03-65D5-4EE1-A62A-04B5A2000F66}"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533400"/>
            <a:ext cx="7391400" cy="5139869"/>
          </a:xfrm>
          <a:prstGeom prst="rect">
            <a:avLst/>
          </a:prstGeom>
          <a:noFill/>
        </p:spPr>
        <p:txBody>
          <a:bodyPr wrap="square" rtlCol="0">
            <a:spAutoFit/>
          </a:bodyPr>
          <a:lstStyle/>
          <a:p>
            <a:r>
              <a:rPr lang="en-US" sz="2400" b="1" dirty="0">
                <a:latin typeface="Times New Roman" pitchFamily="18" charset="0"/>
                <a:cs typeface="Times New Roman" pitchFamily="18" charset="0"/>
              </a:rPr>
              <a:t>Effective </a:t>
            </a:r>
            <a:r>
              <a:rPr lang="en-US" sz="2400" b="1" dirty="0" smtClean="0">
                <a:latin typeface="Times New Roman" pitchFamily="18" charset="0"/>
                <a:cs typeface="Times New Roman" pitchFamily="18" charset="0"/>
              </a:rPr>
              <a:t>Counseling</a:t>
            </a:r>
          </a:p>
          <a:p>
            <a:endParaRPr lang="en-US" sz="2400" dirty="0">
              <a:latin typeface="Times New Roman" pitchFamily="18" charset="0"/>
              <a:cs typeface="Times New Roman" pitchFamily="18" charset="0"/>
            </a:endParaRPr>
          </a:p>
          <a:p>
            <a:pPr lvl="0">
              <a:buFont typeface="Wingdings" pitchFamily="2" charset="2"/>
              <a:buChar char="Ø"/>
            </a:pPr>
            <a:r>
              <a:rPr lang="en-US" sz="2000" dirty="0">
                <a:latin typeface="Times New Roman" pitchFamily="18" charset="0"/>
                <a:cs typeface="Times New Roman" pitchFamily="18" charset="0"/>
              </a:rPr>
              <a:t>Avoid making </a:t>
            </a:r>
            <a:r>
              <a:rPr lang="en-US" sz="2000" dirty="0" smtClean="0">
                <a:latin typeface="Times New Roman" pitchFamily="18" charset="0"/>
                <a:cs typeface="Times New Roman" pitchFamily="18" charset="0"/>
              </a:rPr>
              <a:t>recommendations</a:t>
            </a:r>
          </a:p>
          <a:p>
            <a:pPr lvl="0">
              <a:buFont typeface="Wingdings" pitchFamily="2" charset="2"/>
              <a:buChar char="Ø"/>
            </a:pPr>
            <a:endParaRPr lang="en-US" sz="2000" dirty="0">
              <a:latin typeface="Times New Roman" pitchFamily="18" charset="0"/>
              <a:cs typeface="Times New Roman" pitchFamily="18" charset="0"/>
            </a:endParaRPr>
          </a:p>
          <a:p>
            <a:pPr lvl="0">
              <a:buFont typeface="Wingdings" pitchFamily="2" charset="2"/>
              <a:buChar char="Ø"/>
            </a:pPr>
            <a:r>
              <a:rPr lang="en-US" sz="2000" dirty="0">
                <a:latin typeface="Times New Roman" pitchFamily="18" charset="0"/>
                <a:cs typeface="Times New Roman" pitchFamily="18" charset="0"/>
              </a:rPr>
              <a:t>Do not jump to </a:t>
            </a:r>
            <a:r>
              <a:rPr lang="en-US" sz="2000" dirty="0" smtClean="0">
                <a:latin typeface="Times New Roman" pitchFamily="18" charset="0"/>
                <a:cs typeface="Times New Roman" pitchFamily="18" charset="0"/>
              </a:rPr>
              <a:t>conclusions</a:t>
            </a:r>
          </a:p>
          <a:p>
            <a:pPr lvl="0">
              <a:buFont typeface="Wingdings" pitchFamily="2" charset="2"/>
              <a:buChar char="Ø"/>
            </a:pPr>
            <a:endParaRPr lang="en-US" sz="2000" dirty="0">
              <a:latin typeface="Times New Roman" pitchFamily="18" charset="0"/>
              <a:cs typeface="Times New Roman" pitchFamily="18" charset="0"/>
            </a:endParaRPr>
          </a:p>
          <a:p>
            <a:pPr lvl="0">
              <a:buFont typeface="Wingdings" pitchFamily="2" charset="2"/>
              <a:buChar char="Ø"/>
            </a:pPr>
            <a:r>
              <a:rPr lang="en-US" sz="2000" dirty="0">
                <a:latin typeface="Times New Roman" pitchFamily="18" charset="0"/>
                <a:cs typeface="Times New Roman" pitchFamily="18" charset="0"/>
              </a:rPr>
              <a:t>Do not shift from one subject to </a:t>
            </a:r>
            <a:r>
              <a:rPr lang="en-US" sz="2000" dirty="0" smtClean="0">
                <a:latin typeface="Times New Roman" pitchFamily="18" charset="0"/>
                <a:cs typeface="Times New Roman" pitchFamily="18" charset="0"/>
              </a:rPr>
              <a:t>another</a:t>
            </a:r>
          </a:p>
          <a:p>
            <a:pPr lvl="0">
              <a:buFont typeface="Wingdings" pitchFamily="2" charset="2"/>
              <a:buChar char="Ø"/>
            </a:pPr>
            <a:endParaRPr lang="en-US" sz="2000" dirty="0">
              <a:latin typeface="Times New Roman" pitchFamily="18" charset="0"/>
              <a:cs typeface="Times New Roman" pitchFamily="18" charset="0"/>
            </a:endParaRPr>
          </a:p>
          <a:p>
            <a:pPr lvl="0">
              <a:buFont typeface="Wingdings" pitchFamily="2" charset="2"/>
              <a:buChar char="Ø"/>
            </a:pPr>
            <a:r>
              <a:rPr lang="en-US" sz="2000" dirty="0">
                <a:latin typeface="Times New Roman" pitchFamily="18" charset="0"/>
                <a:cs typeface="Times New Roman" pitchFamily="18" charset="0"/>
              </a:rPr>
              <a:t>Open ended and closed ended </a:t>
            </a:r>
            <a:r>
              <a:rPr lang="en-US" sz="2000" dirty="0" smtClean="0">
                <a:latin typeface="Times New Roman" pitchFamily="18" charset="0"/>
                <a:cs typeface="Times New Roman" pitchFamily="18" charset="0"/>
              </a:rPr>
              <a:t>questions</a:t>
            </a:r>
          </a:p>
          <a:p>
            <a:pPr lvl="0">
              <a:buFont typeface="Wingdings" pitchFamily="2" charset="2"/>
              <a:buChar char="Ø"/>
            </a:pPr>
            <a:endParaRPr lang="en-US" sz="2000" dirty="0">
              <a:latin typeface="Times New Roman" pitchFamily="18" charset="0"/>
              <a:cs typeface="Times New Roman" pitchFamily="18" charset="0"/>
            </a:endParaRPr>
          </a:p>
          <a:p>
            <a:pPr lvl="0">
              <a:buFont typeface="Wingdings" pitchFamily="2" charset="2"/>
              <a:buChar char="Ø"/>
            </a:pPr>
            <a:r>
              <a:rPr lang="en-US" sz="2000" dirty="0">
                <a:latin typeface="Times New Roman" pitchFamily="18" charset="0"/>
                <a:cs typeface="Times New Roman" pitchFamily="18" charset="0"/>
              </a:rPr>
              <a:t>Keep your goals clearly in </a:t>
            </a:r>
            <a:r>
              <a:rPr lang="en-US" sz="2000" dirty="0" smtClean="0">
                <a:latin typeface="Times New Roman" pitchFamily="18" charset="0"/>
                <a:cs typeface="Times New Roman" pitchFamily="18" charset="0"/>
              </a:rPr>
              <a:t>mind</a:t>
            </a:r>
          </a:p>
          <a:p>
            <a:pPr lvl="0">
              <a:buFont typeface="Wingdings" pitchFamily="2" charset="2"/>
              <a:buChar char="Ø"/>
            </a:pPr>
            <a:endParaRPr lang="en-US" sz="2000" dirty="0">
              <a:latin typeface="Times New Roman" pitchFamily="18" charset="0"/>
              <a:cs typeface="Times New Roman" pitchFamily="18" charset="0"/>
            </a:endParaRPr>
          </a:p>
          <a:p>
            <a:pPr lvl="0">
              <a:buFont typeface="Wingdings" pitchFamily="2" charset="2"/>
              <a:buChar char="Ø"/>
            </a:pPr>
            <a:r>
              <a:rPr lang="en-US" sz="2000" dirty="0">
                <a:latin typeface="Times New Roman" pitchFamily="18" charset="0"/>
                <a:cs typeface="Times New Roman" pitchFamily="18" charset="0"/>
              </a:rPr>
              <a:t>Determine the patient’s ability </a:t>
            </a:r>
            <a:endParaRPr lang="en-US" sz="2000" dirty="0" smtClean="0">
              <a:latin typeface="Times New Roman" pitchFamily="18" charset="0"/>
              <a:cs typeface="Times New Roman" pitchFamily="18" charset="0"/>
            </a:endParaRPr>
          </a:p>
          <a:p>
            <a:pPr lvl="0">
              <a:buFont typeface="Wingdings" pitchFamily="2" charset="2"/>
              <a:buChar char="Ø"/>
            </a:pPr>
            <a:endParaRPr lang="en-US" sz="2000" dirty="0">
              <a:latin typeface="Times New Roman" pitchFamily="18" charset="0"/>
              <a:cs typeface="Times New Roman" pitchFamily="18" charset="0"/>
            </a:endParaRPr>
          </a:p>
          <a:p>
            <a:pPr lvl="0">
              <a:buFont typeface="Wingdings" pitchFamily="2" charset="2"/>
              <a:buChar char="Ø"/>
            </a:pPr>
            <a:r>
              <a:rPr lang="en-US" sz="2000" dirty="0">
                <a:latin typeface="Times New Roman" pitchFamily="18" charset="0"/>
                <a:cs typeface="Times New Roman" pitchFamily="18" charset="0"/>
              </a:rPr>
              <a:t>Maintain objectivity</a:t>
            </a:r>
          </a:p>
          <a:p>
            <a:endParaRPr lang="en-US" sz="2000"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77334DFA-3302-483A-87E8-C6FB5564495D}"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30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F810E-BB06-4F81-AB2C-A35EF9418224}"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1F350176-03E2-465C-A5D2-83E910377841}" type="slidenum">
              <a:rPr lang="en-US" smtClean="0"/>
              <a:pPr/>
              <a:t>31</a:t>
            </a:fld>
            <a:endParaRPr lang="en-US"/>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1066800"/>
            <a:ext cx="7391400" cy="1938992"/>
          </a:xfrm>
          <a:prstGeom prst="rect">
            <a:avLst/>
          </a:prstGeom>
          <a:noFill/>
        </p:spPr>
        <p:txBody>
          <a:bodyPr wrap="square" rtlCol="0">
            <a:spAutoFit/>
          </a:bodyPr>
          <a:lstStyle/>
          <a:p>
            <a:pPr algn="ctr"/>
            <a:r>
              <a:rPr lang="en-US" sz="2000" dirty="0">
                <a:latin typeface="Times New Roman" pitchFamily="18" charset="0"/>
                <a:cs typeface="Times New Roman" pitchFamily="18" charset="0"/>
              </a:rPr>
              <a:t>Working with dying individuals can be challenging and very rewarding for counselors. Many counselors report feeling greater love of life, greater appreciation of friends and family, and a more spiritual life from this rich experience of working with people during the last dance of life.</a:t>
            </a:r>
          </a:p>
          <a:p>
            <a:endParaRPr lang="en-US" sz="2000"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A13E56CD-F859-4D2B-8AA1-55E721DA2A5B}"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32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26A72-4899-4700-A61C-99C4849943E2}"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1F350176-03E2-465C-A5D2-83E910377841}" type="slidenum">
              <a:rPr lang="en-US" smtClean="0"/>
              <a:pPr/>
              <a:t>33</a:t>
            </a:fld>
            <a:endParaRPr lang="en-US"/>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86000" y="1295400"/>
            <a:ext cx="4343400" cy="1231106"/>
          </a:xfrm>
          <a:prstGeom prst="rect">
            <a:avLst/>
          </a:prstGeom>
          <a:noFill/>
        </p:spPr>
        <p:txBody>
          <a:bodyPr wrap="square" rtlCol="0">
            <a:spAutoFit/>
          </a:bodyPr>
          <a:lstStyle/>
          <a:p>
            <a:pPr algn="ctr"/>
            <a:r>
              <a:rPr lang="en-US" sz="5400" b="1" dirty="0" smtClean="0">
                <a:latin typeface="Times New Roman" pitchFamily="18" charset="0"/>
                <a:cs typeface="Times New Roman" pitchFamily="18" charset="0"/>
              </a:rPr>
              <a:t>THANKS</a:t>
            </a:r>
            <a:endParaRPr lang="en-US" sz="5400" b="1"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C5691981-11AD-42C3-9F20-050D8C90FDB9}"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34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1295400" y="1219200"/>
            <a:ext cx="6858000" cy="3754874"/>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Lifestyle</a:t>
            </a:r>
          </a:p>
          <a:p>
            <a:pPr algn="ctr"/>
            <a:endParaRPr lang="en-US" sz="2000" b="1" dirty="0">
              <a:latin typeface="Times New Roman" pitchFamily="18" charset="0"/>
              <a:cs typeface="Times New Roman" pitchFamily="18" charset="0"/>
            </a:endParaRPr>
          </a:p>
          <a:p>
            <a:pPr algn="ct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Lifestyle after diagnosis largely varies depending on management decisions and also the nature of the disease, and there may be living restrictions depending on the condition of the patient. Oftentimes, terminal patients may experience depression or anxiety associated with oncoming death, and family and caregivers may struggle with psychological burdens as well. Psychotherapeutic interventions may help alleviate some of these burdens, and is often incorporated in palliative care</a:t>
            </a:r>
            <a:endParaRPr lang="en-US" dirty="0">
              <a:latin typeface="Times New Roman" pitchFamily="18" charset="0"/>
              <a:cs typeface="Times New Roman" pitchFamily="18" charset="0"/>
            </a:endParaRPr>
          </a:p>
          <a:p>
            <a:endParaRPr lang="en-US" dirty="0"/>
          </a:p>
        </p:txBody>
      </p:sp>
      <p:sp>
        <p:nvSpPr>
          <p:cNvPr id="3" name="Date Placeholder 2"/>
          <p:cNvSpPr>
            <a:spLocks noGrp="1"/>
          </p:cNvSpPr>
          <p:nvPr>
            <p:ph type="dt" sz="half" idx="10"/>
          </p:nvPr>
        </p:nvSpPr>
        <p:spPr/>
        <p:txBody>
          <a:bodyPr/>
          <a:lstStyle/>
          <a:p>
            <a:fld id="{3D78E7D1-7D17-4C37-9E97-085187249646}"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1295400" y="1219200"/>
            <a:ext cx="6858000" cy="2923877"/>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Counseling Terminal </a:t>
            </a:r>
            <a:r>
              <a:rPr lang="en-US" sz="2400" b="1" dirty="0" smtClean="0">
                <a:latin typeface="Times New Roman" pitchFamily="18" charset="0"/>
                <a:cs typeface="Times New Roman" pitchFamily="18" charset="0"/>
              </a:rPr>
              <a:t>Illness</a:t>
            </a:r>
          </a:p>
          <a:p>
            <a:pPr algn="ctr"/>
            <a:endParaRPr lang="en-US" sz="2000" b="1" dirty="0">
              <a:latin typeface="Times New Roman" pitchFamily="18" charset="0"/>
              <a:cs typeface="Times New Roman" pitchFamily="18" charset="0"/>
            </a:endParaRPr>
          </a:p>
          <a:p>
            <a:pPr algn="ct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Counselors working with terminally ill individuals work in a multi disciplinary team to provide psychological comfort to the dying and their family. They may normalize emotions during a difficult time, provide spiritual support, educate about normal physical, emotional, and social changes, and assist in managing practical problems. </a:t>
            </a:r>
            <a:endParaRPr lang="en-US"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F754C9F1-3916-43EE-870A-7DD35AB971A8}"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40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131CB-8473-47D6-84F6-20E7C104A0A2}"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1F350176-03E2-465C-A5D2-83E910377841}" type="slidenum">
              <a:rPr lang="en-US" smtClean="0"/>
              <a:pPr/>
              <a:t>6</a:t>
            </a:fld>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5000" r="-5000" b="-7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3F6FE-951F-4F79-9B10-30360FACF163}"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1F350176-03E2-465C-A5D2-83E910377841}" type="slidenum">
              <a:rPr lang="en-US" smtClean="0"/>
              <a:pPr/>
              <a:t>7</a:t>
            </a:fld>
            <a:endParaRPr 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3000" r="-13000"/>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609600"/>
            <a:ext cx="6248400" cy="6001643"/>
          </a:xfrm>
          <a:prstGeom prst="rect">
            <a:avLst/>
          </a:prstGeom>
          <a:noFill/>
        </p:spPr>
        <p:txBody>
          <a:bodyPr wrap="square" rtlCol="0">
            <a:spAutoFit/>
          </a:bodyPr>
          <a:lstStyle/>
          <a:p>
            <a:r>
              <a:rPr lang="en-US" sz="2400" b="1" dirty="0">
                <a:latin typeface="Times New Roman" pitchFamily="18" charset="0"/>
                <a:cs typeface="Times New Roman" pitchFamily="18" charset="0"/>
              </a:rPr>
              <a:t>Counselor must be able to</a:t>
            </a:r>
          </a:p>
          <a:p>
            <a:endParaRPr lang="en-US" b="1" dirty="0" smtClean="0">
              <a:latin typeface="Times New Roman" pitchFamily="18" charset="0"/>
              <a:cs typeface="Times New Roman" pitchFamily="18" charset="0"/>
            </a:endParaRPr>
          </a:p>
          <a:p>
            <a:pPr lvl="1">
              <a:buFont typeface="Wingdings" pitchFamily="2" charset="2"/>
              <a:buChar char="Ø"/>
            </a:pPr>
            <a:r>
              <a:rPr lang="en-US" dirty="0" smtClean="0">
                <a:latin typeface="Times New Roman" pitchFamily="18" charset="0"/>
                <a:cs typeface="Times New Roman" pitchFamily="18" charset="0"/>
              </a:rPr>
              <a:t>Understand the illness experience</a:t>
            </a:r>
          </a:p>
          <a:p>
            <a:pPr lvl="1">
              <a:buFont typeface="Wingdings" pitchFamily="2" charset="2"/>
              <a:buChar char="Ø"/>
            </a:pPr>
            <a:endParaRPr lang="en-US" dirty="0" smtClean="0">
              <a:latin typeface="Times New Roman" pitchFamily="18" charset="0"/>
              <a:cs typeface="Times New Roman" pitchFamily="18" charset="0"/>
            </a:endParaRPr>
          </a:p>
          <a:p>
            <a:pPr lvl="1">
              <a:buFont typeface="Wingdings" pitchFamily="2" charset="2"/>
              <a:buChar char="Ø"/>
            </a:pPr>
            <a:r>
              <a:rPr lang="en-US" dirty="0" smtClean="0">
                <a:latin typeface="Times New Roman" pitchFamily="18" charset="0"/>
                <a:cs typeface="Times New Roman" pitchFamily="18" charset="0"/>
              </a:rPr>
              <a:t>Perceive each patient’s experience as unique</a:t>
            </a:r>
          </a:p>
          <a:p>
            <a:pPr lvl="1">
              <a:buFont typeface="Wingdings" pitchFamily="2" charset="2"/>
              <a:buChar char="Ø"/>
            </a:pPr>
            <a:endParaRPr lang="en-US" dirty="0" smtClean="0">
              <a:latin typeface="Times New Roman" pitchFamily="18" charset="0"/>
              <a:cs typeface="Times New Roman" pitchFamily="18" charset="0"/>
            </a:endParaRPr>
          </a:p>
          <a:p>
            <a:pPr lvl="1">
              <a:buFont typeface="Wingdings" pitchFamily="2" charset="2"/>
              <a:buChar char="Ø"/>
            </a:pPr>
            <a:r>
              <a:rPr lang="en-US" dirty="0" smtClean="0">
                <a:latin typeface="Times New Roman" pitchFamily="18" charset="0"/>
                <a:cs typeface="Times New Roman" pitchFamily="18" charset="0"/>
              </a:rPr>
              <a:t>Build a therapeutic alliance</a:t>
            </a:r>
          </a:p>
          <a:p>
            <a:pPr lvl="1">
              <a:buFont typeface="Wingdings" pitchFamily="2" charset="2"/>
              <a:buChar char="Ø"/>
            </a:pPr>
            <a:endParaRPr lang="en-US" dirty="0" smtClean="0">
              <a:latin typeface="Times New Roman" pitchFamily="18" charset="0"/>
              <a:cs typeface="Times New Roman" pitchFamily="18" charset="0"/>
            </a:endParaRPr>
          </a:p>
          <a:p>
            <a:pPr lvl="1">
              <a:buFont typeface="Wingdings" pitchFamily="2" charset="2"/>
              <a:buChar char="Ø"/>
            </a:pPr>
            <a:r>
              <a:rPr lang="en-US" dirty="0" smtClean="0">
                <a:latin typeface="Times New Roman" pitchFamily="18" charset="0"/>
                <a:cs typeface="Times New Roman" pitchFamily="18" charset="0"/>
              </a:rPr>
              <a:t>Develop self-awareness</a:t>
            </a:r>
          </a:p>
          <a:p>
            <a:pPr lvl="1">
              <a:buFont typeface="Wingdings" pitchFamily="2" charset="2"/>
              <a:buChar char="Ø"/>
            </a:pPr>
            <a:endParaRPr lang="en-US" dirty="0" smtClean="0">
              <a:latin typeface="Times New Roman" pitchFamily="18" charset="0"/>
              <a:cs typeface="Times New Roman" pitchFamily="18" charset="0"/>
            </a:endParaRPr>
          </a:p>
          <a:p>
            <a:pPr lvl="1">
              <a:buFont typeface="Wingdings" pitchFamily="2" charset="2"/>
              <a:buChar char="Ø"/>
            </a:pPr>
            <a:r>
              <a:rPr lang="en-US" dirty="0" smtClean="0">
                <a:latin typeface="Times New Roman" pitchFamily="18" charset="0"/>
                <a:cs typeface="Times New Roman" pitchFamily="18" charset="0"/>
              </a:rPr>
              <a:t>Communication skills</a:t>
            </a:r>
          </a:p>
          <a:p>
            <a:pPr lvl="1">
              <a:buFont typeface="Wingdings" pitchFamily="2" charset="2"/>
              <a:buChar char="Ø"/>
            </a:pPr>
            <a:endParaRPr lang="en-US" dirty="0" smtClean="0">
              <a:latin typeface="Times New Roman" pitchFamily="18" charset="0"/>
              <a:cs typeface="Times New Roman" pitchFamily="18" charset="0"/>
            </a:endParaRPr>
          </a:p>
          <a:p>
            <a:pPr lvl="1">
              <a:buFont typeface="Wingdings" pitchFamily="2" charset="2"/>
              <a:buChar char="Ø"/>
            </a:pPr>
            <a:r>
              <a:rPr lang="en-US" dirty="0" smtClean="0">
                <a:latin typeface="Times New Roman" pitchFamily="18" charset="0"/>
                <a:cs typeface="Times New Roman" pitchFamily="18" charset="0"/>
              </a:rPr>
              <a:t>Listening skills</a:t>
            </a:r>
          </a:p>
          <a:p>
            <a:pPr lvl="1">
              <a:buFont typeface="Wingdings" pitchFamily="2" charset="2"/>
              <a:buChar char="Ø"/>
            </a:pPr>
            <a:endParaRPr lang="en-US" dirty="0" smtClean="0">
              <a:latin typeface="Times New Roman" pitchFamily="18" charset="0"/>
              <a:cs typeface="Times New Roman" pitchFamily="18" charset="0"/>
            </a:endParaRPr>
          </a:p>
          <a:p>
            <a:pPr lvl="1">
              <a:buFont typeface="Wingdings" pitchFamily="2" charset="2"/>
              <a:buChar char="Ø"/>
            </a:pPr>
            <a:r>
              <a:rPr lang="en-US" dirty="0" smtClean="0">
                <a:latin typeface="Times New Roman" pitchFamily="18" charset="0"/>
                <a:cs typeface="Times New Roman" pitchFamily="18" charset="0"/>
              </a:rPr>
              <a:t>Non-verbal communication </a:t>
            </a:r>
          </a:p>
          <a:p>
            <a:pPr lvl="1">
              <a:buFont typeface="Wingdings" pitchFamily="2" charset="2"/>
              <a:buChar char="Ø"/>
            </a:pPr>
            <a:endParaRPr lang="en-US" dirty="0" smtClean="0">
              <a:latin typeface="Times New Roman" pitchFamily="18" charset="0"/>
              <a:cs typeface="Times New Roman" pitchFamily="18" charset="0"/>
            </a:endParaRPr>
          </a:p>
          <a:p>
            <a:pPr lvl="1">
              <a:buFont typeface="Wingdings" pitchFamily="2" charset="2"/>
              <a:buChar char="Ø"/>
            </a:pPr>
            <a:r>
              <a:rPr lang="en-US" dirty="0" smtClean="0">
                <a:latin typeface="Times New Roman" pitchFamily="18" charset="0"/>
                <a:cs typeface="Times New Roman" pitchFamily="18" charset="0"/>
              </a:rPr>
              <a:t>Empathy </a:t>
            </a:r>
          </a:p>
          <a:p>
            <a:pPr lvl="1">
              <a:buFont typeface="Wingdings" pitchFamily="2" charset="2"/>
              <a:buChar char="Ø"/>
            </a:pPr>
            <a:endParaRPr lang="en-US" dirty="0" smtClean="0">
              <a:latin typeface="Times New Roman" pitchFamily="18" charset="0"/>
              <a:cs typeface="Times New Roman" pitchFamily="18" charset="0"/>
            </a:endParaRPr>
          </a:p>
          <a:p>
            <a:pPr lvl="1">
              <a:buFont typeface="Wingdings" pitchFamily="2" charset="2"/>
              <a:buChar char="Ø"/>
            </a:pPr>
            <a:r>
              <a:rPr lang="en-US" dirty="0" smtClean="0">
                <a:latin typeface="Times New Roman" pitchFamily="18" charset="0"/>
                <a:cs typeface="Times New Roman" pitchFamily="18" charset="0"/>
              </a:rPr>
              <a:t>Assertiveness</a:t>
            </a:r>
          </a:p>
          <a:p>
            <a:endParaRPr lang="en-US" dirty="0">
              <a:latin typeface="Times New Roman" pitchFamily="18" charset="0"/>
              <a:cs typeface="Times New Roman" pitchFamily="18" charset="0"/>
            </a:endParaRPr>
          </a:p>
          <a:p>
            <a:endParaRPr lang="en-US" dirty="0"/>
          </a:p>
        </p:txBody>
      </p:sp>
      <p:sp>
        <p:nvSpPr>
          <p:cNvPr id="2" name="Date Placeholder 1"/>
          <p:cNvSpPr>
            <a:spLocks noGrp="1"/>
          </p:cNvSpPr>
          <p:nvPr>
            <p:ph type="dt" sz="half" idx="10"/>
          </p:nvPr>
        </p:nvSpPr>
        <p:spPr/>
        <p:txBody>
          <a:bodyPr/>
          <a:lstStyle/>
          <a:p>
            <a:fld id="{5C7BE777-D1F0-4B18-95D2-D8521CCF9456}"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checkerboard(across)">
                                      <p:cBhvr>
                                        <p:cTn id="10" dur="1000"/>
                                        <p:tgtEl>
                                          <p:spTgt spid="4">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checkerboard(across)">
                                      <p:cBhvr>
                                        <p:cTn id="13" dur="1000"/>
                                        <p:tgtEl>
                                          <p:spTgt spid="4">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checkerboard(across)">
                                      <p:cBhvr>
                                        <p:cTn id="16" dur="1000"/>
                                        <p:tgtEl>
                                          <p:spTgt spid="4">
                                            <p:txEl>
                                              <p:pRg st="6" end="6"/>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checkerboard(across)">
                                      <p:cBhvr>
                                        <p:cTn id="19" dur="1000"/>
                                        <p:tgtEl>
                                          <p:spTgt spid="4">
                                            <p:txEl>
                                              <p:pRg st="8" end="8"/>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22" dur="1000"/>
                                        <p:tgtEl>
                                          <p:spTgt spid="4">
                                            <p:txEl>
                                              <p:pRg st="10" end="10"/>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25" dur="1000"/>
                                        <p:tgtEl>
                                          <p:spTgt spid="4">
                                            <p:txEl>
                                              <p:pRg st="12" end="12"/>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28" dur="1000"/>
                                        <p:tgtEl>
                                          <p:spTgt spid="4">
                                            <p:txEl>
                                              <p:pRg st="14" end="14"/>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4">
                                            <p:txEl>
                                              <p:pRg st="16" end="16"/>
                                            </p:txEl>
                                          </p:spTgt>
                                        </p:tgtEl>
                                        <p:attrNameLst>
                                          <p:attrName>style.visibility</p:attrName>
                                        </p:attrNameLst>
                                      </p:cBhvr>
                                      <p:to>
                                        <p:strVal val="visible"/>
                                      </p:to>
                                    </p:set>
                                    <p:animEffect transition="in" filter="checkerboard(across)">
                                      <p:cBhvr>
                                        <p:cTn id="31" dur="1000"/>
                                        <p:tgtEl>
                                          <p:spTgt spid="4">
                                            <p:txEl>
                                              <p:pRg st="16" end="16"/>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4">
                                            <p:txEl>
                                              <p:pRg st="18" end="18"/>
                                            </p:txEl>
                                          </p:spTgt>
                                        </p:tgtEl>
                                        <p:attrNameLst>
                                          <p:attrName>style.visibility</p:attrName>
                                        </p:attrNameLst>
                                      </p:cBhvr>
                                      <p:to>
                                        <p:strVal val="visible"/>
                                      </p:to>
                                    </p:set>
                                    <p:animEffect transition="in" filter="checkerboard(across)">
                                      <p:cBhvr>
                                        <p:cTn id="34" dur="1000"/>
                                        <p:tgtEl>
                                          <p:spTgt spid="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3000" r="-13000"/>
          </a:stretch>
        </a:blipFill>
        <a:effectLst/>
      </p:bgPr>
    </p:bg>
    <p:spTree>
      <p:nvGrpSpPr>
        <p:cNvPr id="1" name=""/>
        <p:cNvGrpSpPr/>
        <p:nvPr/>
      </p:nvGrpSpPr>
      <p:grpSpPr>
        <a:xfrm>
          <a:off x="0" y="0"/>
          <a:ext cx="0" cy="0"/>
          <a:chOff x="0" y="0"/>
          <a:chExt cx="0" cy="0"/>
        </a:xfrm>
      </p:grpSpPr>
      <p:sp>
        <p:nvSpPr>
          <p:cNvPr id="4" name="TextBox 3"/>
          <p:cNvSpPr txBox="1"/>
          <p:nvPr/>
        </p:nvSpPr>
        <p:spPr>
          <a:xfrm>
            <a:off x="1600200" y="1219200"/>
            <a:ext cx="6248400" cy="3293209"/>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Needs of the Terminally </a:t>
            </a:r>
            <a:r>
              <a:rPr lang="en-US" sz="2400" b="1" dirty="0" smtClean="0">
                <a:latin typeface="Times New Roman" pitchFamily="18" charset="0"/>
                <a:cs typeface="Times New Roman" pitchFamily="18" charset="0"/>
              </a:rPr>
              <a:t>Ill Counseling</a:t>
            </a:r>
          </a:p>
          <a:p>
            <a:pPr algn="ctr"/>
            <a:endParaRPr lang="en-US" sz="2400" b="1"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Tasks of counselors include helping the dying individual prepare for the reality of death. This is done through education and supportive therapeutic interventions about the dying process that address the physical, emotional, social, spiritual, and practical needs.</a:t>
            </a:r>
          </a:p>
          <a:p>
            <a:endParaRPr lang="en-US" dirty="0">
              <a:latin typeface="Times New Roman" pitchFamily="18" charset="0"/>
              <a:cs typeface="Times New Roman" pitchFamily="18" charset="0"/>
            </a:endParaRPr>
          </a:p>
          <a:p>
            <a:endParaRPr lang="en-US" dirty="0"/>
          </a:p>
        </p:txBody>
      </p:sp>
      <p:sp>
        <p:nvSpPr>
          <p:cNvPr id="2" name="Date Placeholder 1"/>
          <p:cNvSpPr>
            <a:spLocks noGrp="1"/>
          </p:cNvSpPr>
          <p:nvPr>
            <p:ph type="dt" sz="half" idx="10"/>
          </p:nvPr>
        </p:nvSpPr>
        <p:spPr/>
        <p:txBody>
          <a:bodyPr/>
          <a:lstStyle/>
          <a:p>
            <a:fld id="{03722135-0754-4153-897D-3154EEF3E1B9}"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1F350176-03E2-465C-A5D2-83E910377841}" type="slidenum">
              <a:rPr lang="en-US" smtClean="0"/>
              <a:pPr/>
              <a:t>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1104</Words>
  <Application>Microsoft Office PowerPoint</Application>
  <PresentationFormat>On-screen Show (4:3)</PresentationFormat>
  <Paragraphs>230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Dr Amina Muazzam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Memoona Ahmed</dc:title>
  <dc:creator>Malik Ismail</dc:creator>
  <cp:lastModifiedBy>Windows User</cp:lastModifiedBy>
  <cp:revision>20</cp:revision>
  <dcterms:created xsi:type="dcterms:W3CDTF">2019-03-27T16:27:29Z</dcterms:created>
  <dcterms:modified xsi:type="dcterms:W3CDTF">2020-04-01T18:15:17Z</dcterms:modified>
</cp:coreProperties>
</file>